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4" r:id="rId2"/>
    <p:sldId id="267" r:id="rId3"/>
    <p:sldId id="331" r:id="rId4"/>
    <p:sldId id="297" r:id="rId5"/>
    <p:sldId id="333" r:id="rId6"/>
    <p:sldId id="305" r:id="rId7"/>
    <p:sldId id="334" r:id="rId8"/>
    <p:sldId id="338" r:id="rId9"/>
    <p:sldId id="300" r:id="rId10"/>
    <p:sldId id="316" r:id="rId11"/>
    <p:sldId id="322" r:id="rId12"/>
    <p:sldId id="290" r:id="rId13"/>
    <p:sldId id="324" r:id="rId14"/>
    <p:sldId id="298" r:id="rId15"/>
    <p:sldId id="308" r:id="rId16"/>
    <p:sldId id="309" r:id="rId17"/>
    <p:sldId id="321" r:id="rId18"/>
    <p:sldId id="310" r:id="rId19"/>
    <p:sldId id="273" r:id="rId20"/>
    <p:sldId id="314" r:id="rId21"/>
    <p:sldId id="303" r:id="rId22"/>
    <p:sldId id="291" r:id="rId2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0"/>
    <p:restoredTop sz="74619"/>
  </p:normalViewPr>
  <p:slideViewPr>
    <p:cSldViewPr snapToGrid="0" snapToObjects="1">
      <p:cViewPr varScale="1">
        <p:scale>
          <a:sx n="115" d="100"/>
          <a:sy n="115" d="100"/>
        </p:scale>
        <p:origin x="2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3.png>
</file>

<file path=ppt/media/image14.svg>
</file>

<file path=ppt/media/image15.png>
</file>

<file path=ppt/media/image16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17C63-B7B1-F746-9E3D-15C903CA5FE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0B5CF-A072-294E-B9E2-8C5F69A3CF6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88915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image shows </a:t>
            </a:r>
            <a:r>
              <a:rPr lang="da-DK" dirty="0" err="1"/>
              <a:t>cell</a:t>
            </a:r>
            <a:r>
              <a:rPr lang="da-DK" dirty="0"/>
              <a:t> </a:t>
            </a:r>
            <a:r>
              <a:rPr lang="da-DK" dirty="0" err="1"/>
              <a:t>culture</a:t>
            </a:r>
            <a:r>
              <a:rPr lang="da-DK" dirty="0"/>
              <a:t> of human </a:t>
            </a:r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conditionally</a:t>
            </a:r>
            <a:r>
              <a:rPr lang="da-DK" dirty="0"/>
              <a:t> </a:t>
            </a:r>
            <a:r>
              <a:rPr lang="da-DK" dirty="0" err="1"/>
              <a:t>reprogrammed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</a:t>
            </a:r>
            <a:r>
              <a:rPr lang="da-DK" dirty="0" err="1"/>
              <a:t>Fluorescence</a:t>
            </a:r>
            <a:r>
              <a:rPr lang="da-DK" dirty="0"/>
              <a:t> red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represents</a:t>
            </a:r>
            <a:r>
              <a:rPr lang="da-DK" dirty="0"/>
              <a:t> MHC-I, and </a:t>
            </a:r>
            <a:r>
              <a:rPr lang="da-DK" dirty="0" err="1"/>
              <a:t>nuclei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shown</a:t>
            </a:r>
            <a:r>
              <a:rPr lang="da-DK" dirty="0"/>
              <a:t> in </a:t>
            </a:r>
            <a:r>
              <a:rPr lang="da-DK" dirty="0" err="1"/>
              <a:t>blue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1759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4695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2120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972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5361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  <a:p>
            <a:r>
              <a:rPr lang="da-DK" dirty="0" err="1"/>
              <a:t>Preferably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3. heat, but </a:t>
            </a:r>
            <a:r>
              <a:rPr lang="da-DK" dirty="0" err="1"/>
              <a:t>should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puppy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27965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836395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00674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70112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9865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So, the </a:t>
            </a:r>
            <a:r>
              <a:rPr lang="da-DK" err="1"/>
              <a:t>first</a:t>
            </a:r>
            <a:r>
              <a:rPr lang="da-DK"/>
              <a:t> the </a:t>
            </a:r>
            <a:r>
              <a:rPr lang="da-DK" err="1"/>
              <a:t>project</a:t>
            </a:r>
            <a:r>
              <a:rPr lang="da-DK"/>
              <a:t> looks at the </a:t>
            </a:r>
            <a:r>
              <a:rPr lang="da-DK" err="1"/>
              <a:t>somatic</a:t>
            </a:r>
            <a:r>
              <a:rPr lang="da-DK"/>
              <a:t> mutations </a:t>
            </a:r>
            <a:r>
              <a:rPr lang="da-DK" err="1"/>
              <a:t>found</a:t>
            </a:r>
            <a:r>
              <a:rPr lang="da-DK"/>
              <a:t> in </a:t>
            </a:r>
            <a:r>
              <a:rPr lang="da-DK" err="1"/>
              <a:t>osteosarcomas</a:t>
            </a:r>
            <a:r>
              <a:rPr lang="da-DK"/>
              <a:t>, </a:t>
            </a:r>
            <a:r>
              <a:rPr lang="da-DK" err="1"/>
              <a:t>lymphomas</a:t>
            </a:r>
            <a:r>
              <a:rPr lang="da-DK"/>
              <a:t>, and </a:t>
            </a:r>
            <a:r>
              <a:rPr lang="da-DK" err="1"/>
              <a:t>mammary</a:t>
            </a:r>
            <a:r>
              <a:rPr lang="da-DK"/>
              <a:t> tumors. </a:t>
            </a:r>
          </a:p>
          <a:p>
            <a:r>
              <a:rPr lang="da-DK" err="1"/>
              <a:t>Both</a:t>
            </a:r>
            <a:r>
              <a:rPr lang="da-DK"/>
              <a:t> </a:t>
            </a:r>
            <a:r>
              <a:rPr lang="da-DK" err="1"/>
              <a:t>osteosarcoma</a:t>
            </a:r>
            <a:r>
              <a:rPr lang="da-DK"/>
              <a:t> and </a:t>
            </a:r>
            <a:r>
              <a:rPr lang="da-DK" err="1"/>
              <a:t>lymphoma</a:t>
            </a:r>
            <a:r>
              <a:rPr lang="da-DK"/>
              <a:t> has a bad </a:t>
            </a:r>
            <a:r>
              <a:rPr lang="da-DK" err="1"/>
              <a:t>prognosis</a:t>
            </a:r>
            <a:r>
              <a:rPr lang="da-DK"/>
              <a:t> in general, </a:t>
            </a:r>
            <a:r>
              <a:rPr lang="da-DK" err="1"/>
              <a:t>there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a </a:t>
            </a:r>
            <a:r>
              <a:rPr lang="da-DK" err="1"/>
              <a:t>lot</a:t>
            </a:r>
            <a:r>
              <a:rPr lang="da-DK"/>
              <a:t> of </a:t>
            </a:r>
            <a:r>
              <a:rPr lang="da-DK" err="1"/>
              <a:t>mammary</a:t>
            </a:r>
            <a:r>
              <a:rPr lang="da-DK"/>
              <a:t> tumors and </a:t>
            </a:r>
            <a:r>
              <a:rPr lang="da-DK" err="1"/>
              <a:t>breast</a:t>
            </a:r>
            <a:r>
              <a:rPr lang="da-DK"/>
              <a:t> cancer and </a:t>
            </a:r>
            <a:r>
              <a:rPr lang="da-DK" err="1"/>
              <a:t>thus</a:t>
            </a:r>
            <a:r>
              <a:rPr lang="da-DK"/>
              <a:t>, all 3 tumor types have a </a:t>
            </a:r>
            <a:r>
              <a:rPr lang="da-DK" err="1"/>
              <a:t>very</a:t>
            </a:r>
            <a:r>
              <a:rPr lang="da-DK"/>
              <a:t> </a:t>
            </a:r>
            <a:r>
              <a:rPr lang="da-DK" err="1"/>
              <a:t>high</a:t>
            </a:r>
            <a:r>
              <a:rPr lang="da-DK"/>
              <a:t> </a:t>
            </a:r>
            <a:r>
              <a:rPr lang="da-DK" err="1"/>
              <a:t>impact</a:t>
            </a:r>
            <a:r>
              <a:rPr lang="da-DK"/>
              <a:t> on </a:t>
            </a:r>
            <a:r>
              <a:rPr lang="da-DK" err="1"/>
              <a:t>both</a:t>
            </a:r>
            <a:r>
              <a:rPr lang="da-DK"/>
              <a:t> </a:t>
            </a:r>
            <a:r>
              <a:rPr lang="da-DK" err="1"/>
              <a:t>dogs</a:t>
            </a:r>
            <a:r>
              <a:rPr lang="da-DK"/>
              <a:t> and </a:t>
            </a:r>
            <a:r>
              <a:rPr lang="da-DK" err="1"/>
              <a:t>humans</a:t>
            </a:r>
            <a:r>
              <a:rPr lang="da-DK"/>
              <a:t>. </a:t>
            </a:r>
          </a:p>
          <a:p>
            <a:r>
              <a:rPr lang="da-DK"/>
              <a:t>Right </a:t>
            </a:r>
            <a:r>
              <a:rPr lang="da-DK" err="1"/>
              <a:t>now</a:t>
            </a:r>
            <a:r>
              <a:rPr lang="da-DK"/>
              <a:t> </a:t>
            </a:r>
            <a:r>
              <a:rPr lang="da-DK" err="1"/>
              <a:t>it’s</a:t>
            </a:r>
            <a:r>
              <a:rPr lang="da-DK"/>
              <a:t> </a:t>
            </a:r>
            <a:r>
              <a:rPr lang="da-DK" err="1"/>
              <a:t>hard</a:t>
            </a:r>
            <a:r>
              <a:rPr lang="da-DK"/>
              <a:t> to </a:t>
            </a:r>
            <a:r>
              <a:rPr lang="da-DK" err="1"/>
              <a:t>compare</a:t>
            </a:r>
            <a:r>
              <a:rPr lang="da-DK"/>
              <a:t> data </a:t>
            </a:r>
            <a:r>
              <a:rPr lang="da-DK" err="1"/>
              <a:t>between</a:t>
            </a:r>
            <a:r>
              <a:rPr lang="da-DK"/>
              <a:t> </a:t>
            </a:r>
            <a:r>
              <a:rPr lang="da-DK" err="1"/>
              <a:t>dogs</a:t>
            </a:r>
            <a:r>
              <a:rPr lang="da-DK"/>
              <a:t> </a:t>
            </a:r>
            <a:r>
              <a:rPr lang="da-DK" err="1"/>
              <a:t>andhumans</a:t>
            </a:r>
            <a:r>
              <a:rPr lang="da-DK"/>
              <a:t>, as the </a:t>
            </a:r>
            <a:r>
              <a:rPr lang="da-DK" err="1"/>
              <a:t>canine</a:t>
            </a:r>
            <a:r>
              <a:rPr lang="da-DK"/>
              <a:t> </a:t>
            </a:r>
            <a:r>
              <a:rPr lang="da-DK" err="1"/>
              <a:t>classification</a:t>
            </a:r>
            <a:r>
              <a:rPr lang="da-DK"/>
              <a:t> is </a:t>
            </a:r>
            <a:r>
              <a:rPr lang="da-DK" err="1"/>
              <a:t>primarily</a:t>
            </a:r>
            <a:r>
              <a:rPr lang="da-DK"/>
              <a:t> </a:t>
            </a:r>
            <a:r>
              <a:rPr lang="da-DK" err="1"/>
              <a:t>based</a:t>
            </a:r>
            <a:r>
              <a:rPr lang="da-DK"/>
              <a:t> on </a:t>
            </a:r>
            <a:r>
              <a:rPr lang="da-DK" err="1"/>
              <a:t>histopathology</a:t>
            </a:r>
            <a:r>
              <a:rPr lang="da-DK"/>
              <a:t>, </a:t>
            </a:r>
            <a:r>
              <a:rPr lang="da-DK" err="1"/>
              <a:t>while</a:t>
            </a:r>
            <a:r>
              <a:rPr lang="da-DK"/>
              <a:t> the human is </a:t>
            </a:r>
            <a:r>
              <a:rPr lang="da-DK" err="1"/>
              <a:t>mostly</a:t>
            </a:r>
            <a:r>
              <a:rPr lang="da-DK"/>
              <a:t> </a:t>
            </a:r>
            <a:r>
              <a:rPr lang="da-DK" err="1"/>
              <a:t>molecular</a:t>
            </a:r>
            <a:r>
              <a:rPr lang="da-DK"/>
              <a:t> in nature</a:t>
            </a:r>
          </a:p>
          <a:p>
            <a:r>
              <a:rPr lang="da-DK" err="1"/>
              <a:t>While</a:t>
            </a:r>
            <a:r>
              <a:rPr lang="da-DK"/>
              <a:t> the </a:t>
            </a:r>
            <a:r>
              <a:rPr lang="da-DK" err="1"/>
              <a:t>project</a:t>
            </a:r>
            <a:r>
              <a:rPr lang="da-DK"/>
              <a:t> </a:t>
            </a:r>
            <a:r>
              <a:rPr lang="da-DK" err="1"/>
              <a:t>focuses</a:t>
            </a:r>
            <a:r>
              <a:rPr lang="da-DK"/>
              <a:t> on </a:t>
            </a:r>
            <a:r>
              <a:rPr lang="da-DK" err="1"/>
              <a:t>investigating</a:t>
            </a:r>
            <a:r>
              <a:rPr lang="da-DK"/>
              <a:t> the </a:t>
            </a:r>
            <a:r>
              <a:rPr lang="da-DK" err="1"/>
              <a:t>canine</a:t>
            </a:r>
            <a:r>
              <a:rPr lang="da-DK"/>
              <a:t> forms, the information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also</a:t>
            </a:r>
            <a:r>
              <a:rPr lang="da-DK"/>
              <a:t> </a:t>
            </a:r>
            <a:r>
              <a:rPr lang="da-DK" err="1"/>
              <a:t>help</a:t>
            </a:r>
            <a:r>
              <a:rPr lang="da-DK"/>
              <a:t> human cancer patients by </a:t>
            </a:r>
            <a:r>
              <a:rPr lang="da-DK" err="1"/>
              <a:t>enhancing</a:t>
            </a:r>
            <a:r>
              <a:rPr lang="da-DK"/>
              <a:t> the dog as a model for human </a:t>
            </a:r>
            <a:r>
              <a:rPr lang="da-DK" err="1"/>
              <a:t>disease</a:t>
            </a:r>
            <a:r>
              <a:rPr lang="da-DK"/>
              <a:t> but </a:t>
            </a:r>
            <a:r>
              <a:rPr lang="da-DK" err="1"/>
              <a:t>also</a:t>
            </a:r>
            <a:r>
              <a:rPr lang="da-DK"/>
              <a:t> by </a:t>
            </a:r>
            <a:r>
              <a:rPr lang="da-DK" err="1"/>
              <a:t>gaining</a:t>
            </a:r>
            <a:r>
              <a:rPr lang="da-DK"/>
              <a:t> more </a:t>
            </a:r>
            <a:r>
              <a:rPr lang="da-DK" err="1"/>
              <a:t>knowledge</a:t>
            </a:r>
            <a:r>
              <a:rPr lang="da-DK"/>
              <a:t> in general </a:t>
            </a:r>
            <a:r>
              <a:rPr lang="da-DK" err="1"/>
              <a:t>about</a:t>
            </a:r>
            <a:r>
              <a:rPr lang="da-DK"/>
              <a:t> the subtypes present in </a:t>
            </a:r>
            <a:r>
              <a:rPr lang="da-DK" err="1"/>
              <a:t>both</a:t>
            </a:r>
            <a:r>
              <a:rPr lang="da-DK"/>
              <a:t> species.</a:t>
            </a:r>
          </a:p>
          <a:p>
            <a:endParaRPr lang="da-DK"/>
          </a:p>
          <a:p>
            <a:pPr marL="0" indent="0">
              <a:buNone/>
            </a:pPr>
            <a:r>
              <a:rPr lang="da-DK" err="1"/>
              <a:t>Describing</a:t>
            </a:r>
            <a:r>
              <a:rPr lang="da-DK"/>
              <a:t> the </a:t>
            </a:r>
            <a:r>
              <a:rPr lang="da-DK" err="1"/>
              <a:t>mutational</a:t>
            </a:r>
            <a:r>
              <a:rPr lang="da-DK"/>
              <a:t> landscape in </a:t>
            </a:r>
            <a:r>
              <a:rPr lang="da-DK" err="1"/>
              <a:t>order</a:t>
            </a:r>
            <a:r>
              <a:rPr lang="da-DK"/>
              <a:t> to:</a:t>
            </a:r>
          </a:p>
          <a:p>
            <a:r>
              <a:rPr lang="da-DK" err="1"/>
              <a:t>Improve</a:t>
            </a:r>
            <a:r>
              <a:rPr lang="da-DK"/>
              <a:t> </a:t>
            </a:r>
            <a:r>
              <a:rPr lang="da-DK" err="1"/>
              <a:t>subtyping</a:t>
            </a:r>
            <a:endParaRPr lang="da-DK"/>
          </a:p>
          <a:p>
            <a:r>
              <a:rPr lang="da-DK" err="1"/>
              <a:t>Improve</a:t>
            </a:r>
            <a:r>
              <a:rPr lang="da-DK"/>
              <a:t> </a:t>
            </a:r>
            <a:r>
              <a:rPr lang="da-DK" err="1"/>
              <a:t>understanding</a:t>
            </a:r>
            <a:r>
              <a:rPr lang="da-DK"/>
              <a:t> of the cancers</a:t>
            </a:r>
          </a:p>
          <a:p>
            <a:r>
              <a:rPr lang="da-DK" err="1"/>
              <a:t>Improve</a:t>
            </a:r>
            <a:r>
              <a:rPr lang="da-DK"/>
              <a:t> the dog as a model for human </a:t>
            </a:r>
            <a:r>
              <a:rPr lang="da-DK" err="1"/>
              <a:t>disease</a:t>
            </a:r>
            <a:endParaRPr lang="da-DK"/>
          </a:p>
          <a:p>
            <a:r>
              <a:rPr lang="da-DK" err="1"/>
              <a:t>Correlate</a:t>
            </a:r>
            <a:r>
              <a:rPr lang="da-DK"/>
              <a:t> </a:t>
            </a:r>
            <a:r>
              <a:rPr lang="da-DK" err="1"/>
              <a:t>mutational</a:t>
            </a:r>
            <a:r>
              <a:rPr lang="da-DK"/>
              <a:t> patterns with </a:t>
            </a:r>
            <a:r>
              <a:rPr lang="da-DK" err="1"/>
              <a:t>clinical</a:t>
            </a:r>
            <a:r>
              <a:rPr lang="da-DK"/>
              <a:t> </a:t>
            </a:r>
            <a:r>
              <a:rPr lang="da-DK" err="1"/>
              <a:t>characteristics</a:t>
            </a:r>
            <a:endParaRPr lang="da-DK"/>
          </a:p>
          <a:p>
            <a:pPr lvl="1"/>
            <a:r>
              <a:rPr lang="da-DK" err="1"/>
              <a:t>Better</a:t>
            </a:r>
            <a:r>
              <a:rPr lang="da-DK"/>
              <a:t> </a:t>
            </a:r>
            <a:r>
              <a:rPr lang="da-DK" err="1"/>
              <a:t>prognostication</a:t>
            </a:r>
            <a:r>
              <a:rPr lang="da-DK"/>
              <a:t> and </a:t>
            </a:r>
            <a:r>
              <a:rPr lang="da-DK" err="1"/>
              <a:t>treatment</a:t>
            </a:r>
            <a:r>
              <a:rPr lang="da-DK"/>
              <a:t> options</a:t>
            </a:r>
          </a:p>
          <a:p>
            <a:endParaRPr lang="da-DK"/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700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Perhaps </a:t>
            </a:r>
            <a:r>
              <a:rPr lang="da-DK" err="1"/>
              <a:t>some</a:t>
            </a:r>
            <a:r>
              <a:rPr lang="da-DK"/>
              <a:t> of </a:t>
            </a:r>
            <a:r>
              <a:rPr lang="da-DK" err="1"/>
              <a:t>you</a:t>
            </a:r>
            <a:r>
              <a:rPr lang="da-DK"/>
              <a:t> </a:t>
            </a:r>
            <a:r>
              <a:rPr lang="da-DK" err="1"/>
              <a:t>remember</a:t>
            </a:r>
            <a:r>
              <a:rPr lang="da-DK"/>
              <a:t> the hallmarks of cancer, in </a:t>
            </a:r>
            <a:r>
              <a:rPr lang="da-DK" err="1"/>
              <a:t>order</a:t>
            </a:r>
            <a:r>
              <a:rPr lang="da-DK"/>
              <a:t> for  a </a:t>
            </a:r>
            <a:r>
              <a:rPr lang="da-DK" err="1"/>
              <a:t>cell</a:t>
            </a:r>
            <a:r>
              <a:rPr lang="da-DK"/>
              <a:t> to </a:t>
            </a:r>
            <a:r>
              <a:rPr lang="da-DK" err="1"/>
              <a:t>become</a:t>
            </a:r>
            <a:r>
              <a:rPr lang="da-DK"/>
              <a:t> </a:t>
            </a:r>
            <a:r>
              <a:rPr lang="da-DK" err="1"/>
              <a:t>cancerous</a:t>
            </a:r>
            <a:r>
              <a:rPr lang="da-DK"/>
              <a:t>,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</a:t>
            </a:r>
            <a:r>
              <a:rPr lang="da-DK" err="1"/>
              <a:t>need</a:t>
            </a:r>
            <a:r>
              <a:rPr lang="da-DK"/>
              <a:t> to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aqcuired</a:t>
            </a:r>
            <a:r>
              <a:rPr lang="da-DK"/>
              <a:t>. I </a:t>
            </a:r>
            <a:r>
              <a:rPr lang="da-DK" err="1"/>
              <a:t>won’t</a:t>
            </a:r>
            <a:r>
              <a:rPr lang="da-DK"/>
              <a:t> go </a:t>
            </a:r>
            <a:r>
              <a:rPr lang="da-DK" err="1"/>
              <a:t>through</a:t>
            </a:r>
            <a:r>
              <a:rPr lang="da-DK"/>
              <a:t> all of </a:t>
            </a:r>
            <a:r>
              <a:rPr lang="da-DK" err="1"/>
              <a:t>them</a:t>
            </a:r>
            <a:r>
              <a:rPr lang="da-DK"/>
              <a:t>, but </a:t>
            </a:r>
            <a:r>
              <a:rPr lang="da-DK" err="1"/>
              <a:t>they</a:t>
            </a:r>
            <a:r>
              <a:rPr lang="da-DK"/>
              <a:t> all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loss</a:t>
            </a:r>
            <a:r>
              <a:rPr lang="da-DK"/>
              <a:t> of normal </a:t>
            </a:r>
            <a:r>
              <a:rPr lang="da-DK" err="1"/>
              <a:t>cellular</a:t>
            </a:r>
            <a:r>
              <a:rPr lang="da-DK"/>
              <a:t> </a:t>
            </a:r>
            <a:r>
              <a:rPr lang="da-DK" err="1"/>
              <a:t>regulation</a:t>
            </a:r>
            <a:r>
              <a:rPr lang="da-DK"/>
              <a:t>. </a:t>
            </a:r>
          </a:p>
          <a:p>
            <a:r>
              <a:rPr lang="da-DK" err="1"/>
              <a:t>Many</a:t>
            </a:r>
            <a:r>
              <a:rPr lang="da-DK"/>
              <a:t> </a:t>
            </a:r>
            <a:r>
              <a:rPr lang="da-DK" err="1"/>
              <a:t>different</a:t>
            </a:r>
            <a:r>
              <a:rPr lang="da-DK"/>
              <a:t> mutations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the </a:t>
            </a:r>
            <a:r>
              <a:rPr lang="da-DK" err="1"/>
              <a:t>auisition</a:t>
            </a:r>
            <a:r>
              <a:rPr lang="da-DK"/>
              <a:t> of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and the </a:t>
            </a:r>
            <a:r>
              <a:rPr lang="da-DK" err="1"/>
              <a:t>mutational</a:t>
            </a:r>
            <a:r>
              <a:rPr lang="da-DK"/>
              <a:t> patterns </a:t>
            </a:r>
            <a:r>
              <a:rPr lang="da-DK" err="1"/>
              <a:t>are</a:t>
            </a:r>
            <a:r>
              <a:rPr lang="da-DK"/>
              <a:t>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predicting</a:t>
            </a:r>
            <a:r>
              <a:rPr lang="da-DK"/>
              <a:t> </a:t>
            </a:r>
            <a:r>
              <a:rPr lang="da-DK" err="1"/>
              <a:t>prognosis</a:t>
            </a:r>
            <a:r>
              <a:rPr lang="da-DK"/>
              <a:t> and </a:t>
            </a:r>
            <a:r>
              <a:rPr lang="da-DK" err="1"/>
              <a:t>effectiveness</a:t>
            </a:r>
            <a:r>
              <a:rPr lang="da-DK"/>
              <a:t> of </a:t>
            </a:r>
            <a:r>
              <a:rPr lang="da-DK" err="1"/>
              <a:t>treatment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A </a:t>
            </a:r>
            <a:r>
              <a:rPr lang="da-DK" err="1"/>
              <a:t>classic</a:t>
            </a:r>
            <a:r>
              <a:rPr lang="da-DK"/>
              <a:t> </a:t>
            </a:r>
            <a:r>
              <a:rPr lang="da-DK" err="1"/>
              <a:t>example</a:t>
            </a:r>
            <a:r>
              <a:rPr lang="da-DK"/>
              <a:t> of a tumor-driver mutation is mutations in the tumor </a:t>
            </a:r>
            <a:r>
              <a:rPr lang="da-DK" err="1"/>
              <a:t>supressor</a:t>
            </a:r>
            <a:r>
              <a:rPr lang="da-DK"/>
              <a:t> TP53. This gene </a:t>
            </a:r>
            <a:r>
              <a:rPr lang="da-DK" err="1"/>
              <a:t>encodes</a:t>
            </a:r>
            <a:r>
              <a:rPr lang="da-DK"/>
              <a:t> the protein p53 </a:t>
            </a:r>
            <a:r>
              <a:rPr lang="da-DK" err="1"/>
              <a:t>that</a:t>
            </a:r>
            <a:r>
              <a:rPr lang="da-DK"/>
              <a:t> is </a:t>
            </a:r>
            <a:r>
              <a:rPr lang="da-DK" err="1"/>
              <a:t>very</a:t>
            </a:r>
            <a:r>
              <a:rPr lang="da-DK"/>
              <a:t> </a:t>
            </a:r>
            <a:r>
              <a:rPr lang="da-DK" err="1"/>
              <a:t>important</a:t>
            </a:r>
            <a:r>
              <a:rPr lang="da-DK"/>
              <a:t> for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maintenance</a:t>
            </a:r>
            <a:r>
              <a:rPr lang="da-DK"/>
              <a:t> by </a:t>
            </a:r>
            <a:r>
              <a:rPr lang="da-DK" err="1"/>
              <a:t>reacting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P53 </a:t>
            </a:r>
            <a:r>
              <a:rPr lang="da-DK" err="1"/>
              <a:t>reacts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 in </a:t>
            </a:r>
            <a:r>
              <a:rPr lang="da-DK" err="1"/>
              <a:t>several</a:t>
            </a:r>
            <a:r>
              <a:rPr lang="da-DK"/>
              <a:t> </a:t>
            </a:r>
            <a:r>
              <a:rPr lang="da-DK" err="1"/>
              <a:t>ways</a:t>
            </a:r>
            <a:r>
              <a:rPr lang="da-DK"/>
              <a:t>. It </a:t>
            </a:r>
            <a:r>
              <a:rPr lang="da-DK" err="1"/>
              <a:t>activates</a:t>
            </a:r>
            <a:r>
              <a:rPr lang="da-DK"/>
              <a:t> DNA </a:t>
            </a:r>
            <a:r>
              <a:rPr lang="da-DK" err="1"/>
              <a:t>repair</a:t>
            </a:r>
            <a:r>
              <a:rPr lang="da-DK"/>
              <a:t> </a:t>
            </a:r>
            <a:r>
              <a:rPr lang="da-DK" err="1"/>
              <a:t>mechanisms</a:t>
            </a:r>
            <a:r>
              <a:rPr lang="da-DK"/>
              <a:t> and </a:t>
            </a:r>
            <a:r>
              <a:rPr lang="da-DK" err="1"/>
              <a:t>can</a:t>
            </a:r>
            <a:r>
              <a:rPr lang="da-DK"/>
              <a:t> stop the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cycle</a:t>
            </a:r>
            <a:r>
              <a:rPr lang="da-DK"/>
              <a:t> </a:t>
            </a:r>
            <a:r>
              <a:rPr lang="da-DK" err="1"/>
              <a:t>until</a:t>
            </a:r>
            <a:r>
              <a:rPr lang="da-DK"/>
              <a:t> DNA </a:t>
            </a:r>
            <a:r>
              <a:rPr lang="da-DK" err="1"/>
              <a:t>damage</a:t>
            </a:r>
            <a:r>
              <a:rPr lang="da-DK"/>
              <a:t> is </a:t>
            </a:r>
            <a:r>
              <a:rPr lang="da-DK" err="1"/>
              <a:t>fixed</a:t>
            </a:r>
            <a:r>
              <a:rPr lang="da-DK"/>
              <a:t>. Thus, a </a:t>
            </a:r>
            <a:r>
              <a:rPr lang="da-DK" err="1"/>
              <a:t>loss</a:t>
            </a:r>
            <a:r>
              <a:rPr lang="da-DK"/>
              <a:t> of </a:t>
            </a:r>
            <a:r>
              <a:rPr lang="da-DK" err="1"/>
              <a:t>function</a:t>
            </a:r>
            <a:r>
              <a:rPr lang="da-DK"/>
              <a:t> in </a:t>
            </a:r>
            <a:r>
              <a:rPr lang="da-DK" err="1"/>
              <a:t>this</a:t>
            </a:r>
            <a:r>
              <a:rPr lang="da-DK"/>
              <a:t> gene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genomic</a:t>
            </a:r>
            <a:r>
              <a:rPr lang="da-DK"/>
              <a:t> </a:t>
            </a:r>
            <a:r>
              <a:rPr lang="da-DK" err="1"/>
              <a:t>instability</a:t>
            </a:r>
            <a:r>
              <a:rPr lang="da-DK"/>
              <a:t> and an </a:t>
            </a:r>
            <a:r>
              <a:rPr lang="da-DK" err="1"/>
              <a:t>increased</a:t>
            </a:r>
            <a:r>
              <a:rPr lang="da-DK"/>
              <a:t> </a:t>
            </a:r>
            <a:r>
              <a:rPr lang="da-DK" err="1"/>
              <a:t>risk</a:t>
            </a:r>
            <a:r>
              <a:rPr lang="da-DK"/>
              <a:t> of </a:t>
            </a:r>
            <a:r>
              <a:rPr lang="da-DK" err="1"/>
              <a:t>further</a:t>
            </a:r>
            <a:r>
              <a:rPr lang="da-DK"/>
              <a:t> mutations.</a:t>
            </a:r>
          </a:p>
          <a:p>
            <a:endParaRPr lang="da-DK"/>
          </a:p>
          <a:p>
            <a:endParaRPr lang="da-DK"/>
          </a:p>
          <a:p>
            <a:r>
              <a:rPr lang="da-DK"/>
              <a:t>So. How </a:t>
            </a:r>
            <a:r>
              <a:rPr lang="da-DK" err="1"/>
              <a:t>does</a:t>
            </a:r>
            <a:r>
              <a:rPr lang="da-DK"/>
              <a:t> mutations in general </a:t>
            </a:r>
            <a:r>
              <a:rPr lang="da-DK" err="1"/>
              <a:t>relate</a:t>
            </a:r>
            <a:r>
              <a:rPr lang="da-DK"/>
              <a:t> to cancer?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242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 </a:t>
            </a:r>
            <a:r>
              <a:rPr lang="da-DK" dirty="0" err="1"/>
              <a:t>don’t</a:t>
            </a:r>
            <a:r>
              <a:rPr lang="da-DK" dirty="0"/>
              <a:t> </a:t>
            </a:r>
            <a:r>
              <a:rPr lang="da-DK" dirty="0" err="1"/>
              <a:t>necessarily</a:t>
            </a:r>
            <a:r>
              <a:rPr lang="da-DK" dirty="0"/>
              <a:t> </a:t>
            </a:r>
            <a:r>
              <a:rPr lang="da-DK" dirty="0" err="1"/>
              <a:t>expect</a:t>
            </a:r>
            <a:r>
              <a:rPr lang="da-DK" dirty="0"/>
              <a:t>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level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stable </a:t>
            </a:r>
            <a:r>
              <a:rPr lang="da-DK" dirty="0" err="1"/>
              <a:t>comparing</a:t>
            </a:r>
            <a:r>
              <a:rPr lang="da-DK" dirty="0"/>
              <a:t> T0 with the rest, as </a:t>
            </a:r>
            <a:r>
              <a:rPr lang="da-DK" dirty="0" err="1"/>
              <a:t>there’s</a:t>
            </a:r>
            <a:r>
              <a:rPr lang="da-DK" dirty="0"/>
              <a:t> the chance </a:t>
            </a:r>
            <a:r>
              <a:rPr lang="da-DK" dirty="0" err="1"/>
              <a:t>that</a:t>
            </a:r>
            <a:r>
              <a:rPr lang="da-DK" dirty="0"/>
              <a:t> the tumor </a:t>
            </a:r>
            <a:r>
              <a:rPr lang="da-DK" dirty="0" err="1"/>
              <a:t>elevate</a:t>
            </a:r>
            <a:r>
              <a:rPr lang="da-DK" dirty="0"/>
              <a:t>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692133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1851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Perhaps </a:t>
            </a:r>
            <a:r>
              <a:rPr lang="da-DK" err="1"/>
              <a:t>some</a:t>
            </a:r>
            <a:r>
              <a:rPr lang="da-DK"/>
              <a:t> of </a:t>
            </a:r>
            <a:r>
              <a:rPr lang="da-DK" err="1"/>
              <a:t>you</a:t>
            </a:r>
            <a:r>
              <a:rPr lang="da-DK"/>
              <a:t> </a:t>
            </a:r>
            <a:r>
              <a:rPr lang="da-DK" err="1"/>
              <a:t>remember</a:t>
            </a:r>
            <a:r>
              <a:rPr lang="da-DK"/>
              <a:t> the hallmarks of cancer, in </a:t>
            </a:r>
            <a:r>
              <a:rPr lang="da-DK" err="1"/>
              <a:t>order</a:t>
            </a:r>
            <a:r>
              <a:rPr lang="da-DK"/>
              <a:t> for  a </a:t>
            </a:r>
            <a:r>
              <a:rPr lang="da-DK" err="1"/>
              <a:t>cell</a:t>
            </a:r>
            <a:r>
              <a:rPr lang="da-DK"/>
              <a:t> to </a:t>
            </a:r>
            <a:r>
              <a:rPr lang="da-DK" err="1"/>
              <a:t>become</a:t>
            </a:r>
            <a:r>
              <a:rPr lang="da-DK"/>
              <a:t> </a:t>
            </a:r>
            <a:r>
              <a:rPr lang="da-DK" err="1"/>
              <a:t>cancerous</a:t>
            </a:r>
            <a:r>
              <a:rPr lang="da-DK"/>
              <a:t>,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</a:t>
            </a:r>
            <a:r>
              <a:rPr lang="da-DK" err="1"/>
              <a:t>need</a:t>
            </a:r>
            <a:r>
              <a:rPr lang="da-DK"/>
              <a:t> to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aqcuired</a:t>
            </a:r>
            <a:r>
              <a:rPr lang="da-DK"/>
              <a:t>. I </a:t>
            </a:r>
            <a:r>
              <a:rPr lang="da-DK" err="1"/>
              <a:t>won’t</a:t>
            </a:r>
            <a:r>
              <a:rPr lang="da-DK"/>
              <a:t> go </a:t>
            </a:r>
            <a:r>
              <a:rPr lang="da-DK" err="1"/>
              <a:t>through</a:t>
            </a:r>
            <a:r>
              <a:rPr lang="da-DK"/>
              <a:t> all of </a:t>
            </a:r>
            <a:r>
              <a:rPr lang="da-DK" err="1"/>
              <a:t>them</a:t>
            </a:r>
            <a:r>
              <a:rPr lang="da-DK"/>
              <a:t>, but </a:t>
            </a:r>
            <a:r>
              <a:rPr lang="da-DK" err="1"/>
              <a:t>they</a:t>
            </a:r>
            <a:r>
              <a:rPr lang="da-DK"/>
              <a:t> all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loss</a:t>
            </a:r>
            <a:r>
              <a:rPr lang="da-DK"/>
              <a:t> of normal </a:t>
            </a:r>
            <a:r>
              <a:rPr lang="da-DK" err="1"/>
              <a:t>cellular</a:t>
            </a:r>
            <a:r>
              <a:rPr lang="da-DK"/>
              <a:t> </a:t>
            </a:r>
            <a:r>
              <a:rPr lang="da-DK" err="1"/>
              <a:t>regulation</a:t>
            </a:r>
            <a:r>
              <a:rPr lang="da-DK"/>
              <a:t>. </a:t>
            </a:r>
          </a:p>
          <a:p>
            <a:r>
              <a:rPr lang="da-DK" err="1"/>
              <a:t>Many</a:t>
            </a:r>
            <a:r>
              <a:rPr lang="da-DK"/>
              <a:t> </a:t>
            </a:r>
            <a:r>
              <a:rPr lang="da-DK" err="1"/>
              <a:t>different</a:t>
            </a:r>
            <a:r>
              <a:rPr lang="da-DK"/>
              <a:t> mutations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the </a:t>
            </a:r>
            <a:r>
              <a:rPr lang="da-DK" err="1"/>
              <a:t>auisition</a:t>
            </a:r>
            <a:r>
              <a:rPr lang="da-DK"/>
              <a:t> of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and the </a:t>
            </a:r>
            <a:r>
              <a:rPr lang="da-DK" err="1"/>
              <a:t>mutational</a:t>
            </a:r>
            <a:r>
              <a:rPr lang="da-DK"/>
              <a:t> patterns </a:t>
            </a:r>
            <a:r>
              <a:rPr lang="da-DK" err="1"/>
              <a:t>are</a:t>
            </a:r>
            <a:r>
              <a:rPr lang="da-DK"/>
              <a:t>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predicting</a:t>
            </a:r>
            <a:r>
              <a:rPr lang="da-DK"/>
              <a:t> </a:t>
            </a:r>
            <a:r>
              <a:rPr lang="da-DK" err="1"/>
              <a:t>prognosis</a:t>
            </a:r>
            <a:r>
              <a:rPr lang="da-DK"/>
              <a:t> and </a:t>
            </a:r>
            <a:r>
              <a:rPr lang="da-DK" err="1"/>
              <a:t>effectiveness</a:t>
            </a:r>
            <a:r>
              <a:rPr lang="da-DK"/>
              <a:t> of </a:t>
            </a:r>
            <a:r>
              <a:rPr lang="da-DK" err="1"/>
              <a:t>treatment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A </a:t>
            </a:r>
            <a:r>
              <a:rPr lang="da-DK" err="1"/>
              <a:t>classic</a:t>
            </a:r>
            <a:r>
              <a:rPr lang="da-DK"/>
              <a:t> </a:t>
            </a:r>
            <a:r>
              <a:rPr lang="da-DK" err="1"/>
              <a:t>example</a:t>
            </a:r>
            <a:r>
              <a:rPr lang="da-DK"/>
              <a:t> of a tumor-driver mutation is mutations in the tumor </a:t>
            </a:r>
            <a:r>
              <a:rPr lang="da-DK" err="1"/>
              <a:t>supressor</a:t>
            </a:r>
            <a:r>
              <a:rPr lang="da-DK"/>
              <a:t> TP53. This gene </a:t>
            </a:r>
            <a:r>
              <a:rPr lang="da-DK" err="1"/>
              <a:t>encodes</a:t>
            </a:r>
            <a:r>
              <a:rPr lang="da-DK"/>
              <a:t> the protein p53 </a:t>
            </a:r>
            <a:r>
              <a:rPr lang="da-DK" err="1"/>
              <a:t>that</a:t>
            </a:r>
            <a:r>
              <a:rPr lang="da-DK"/>
              <a:t> is </a:t>
            </a:r>
            <a:r>
              <a:rPr lang="da-DK" err="1"/>
              <a:t>very</a:t>
            </a:r>
            <a:r>
              <a:rPr lang="da-DK"/>
              <a:t> </a:t>
            </a:r>
            <a:r>
              <a:rPr lang="da-DK" err="1"/>
              <a:t>important</a:t>
            </a:r>
            <a:r>
              <a:rPr lang="da-DK"/>
              <a:t> for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maintenance</a:t>
            </a:r>
            <a:r>
              <a:rPr lang="da-DK"/>
              <a:t> by </a:t>
            </a:r>
            <a:r>
              <a:rPr lang="da-DK" err="1"/>
              <a:t>reacting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P53 </a:t>
            </a:r>
            <a:r>
              <a:rPr lang="da-DK" err="1"/>
              <a:t>reacts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 in </a:t>
            </a:r>
            <a:r>
              <a:rPr lang="da-DK" err="1"/>
              <a:t>several</a:t>
            </a:r>
            <a:r>
              <a:rPr lang="da-DK"/>
              <a:t> </a:t>
            </a:r>
            <a:r>
              <a:rPr lang="da-DK" err="1"/>
              <a:t>ways</a:t>
            </a:r>
            <a:r>
              <a:rPr lang="da-DK"/>
              <a:t>. It </a:t>
            </a:r>
            <a:r>
              <a:rPr lang="da-DK" err="1"/>
              <a:t>activates</a:t>
            </a:r>
            <a:r>
              <a:rPr lang="da-DK"/>
              <a:t> DNA </a:t>
            </a:r>
            <a:r>
              <a:rPr lang="da-DK" err="1"/>
              <a:t>repair</a:t>
            </a:r>
            <a:r>
              <a:rPr lang="da-DK"/>
              <a:t> </a:t>
            </a:r>
            <a:r>
              <a:rPr lang="da-DK" err="1"/>
              <a:t>mechanisms</a:t>
            </a:r>
            <a:r>
              <a:rPr lang="da-DK"/>
              <a:t> and </a:t>
            </a:r>
            <a:r>
              <a:rPr lang="da-DK" err="1"/>
              <a:t>can</a:t>
            </a:r>
            <a:r>
              <a:rPr lang="da-DK"/>
              <a:t> stop the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cycle</a:t>
            </a:r>
            <a:r>
              <a:rPr lang="da-DK"/>
              <a:t> </a:t>
            </a:r>
            <a:r>
              <a:rPr lang="da-DK" err="1"/>
              <a:t>until</a:t>
            </a:r>
            <a:r>
              <a:rPr lang="da-DK"/>
              <a:t> DNA </a:t>
            </a:r>
            <a:r>
              <a:rPr lang="da-DK" err="1"/>
              <a:t>damage</a:t>
            </a:r>
            <a:r>
              <a:rPr lang="da-DK"/>
              <a:t> is </a:t>
            </a:r>
            <a:r>
              <a:rPr lang="da-DK" err="1"/>
              <a:t>fixed</a:t>
            </a:r>
            <a:r>
              <a:rPr lang="da-DK"/>
              <a:t>. Thus, a </a:t>
            </a:r>
            <a:r>
              <a:rPr lang="da-DK" err="1"/>
              <a:t>loss</a:t>
            </a:r>
            <a:r>
              <a:rPr lang="da-DK"/>
              <a:t> of </a:t>
            </a:r>
            <a:r>
              <a:rPr lang="da-DK" err="1"/>
              <a:t>function</a:t>
            </a:r>
            <a:r>
              <a:rPr lang="da-DK"/>
              <a:t> in </a:t>
            </a:r>
            <a:r>
              <a:rPr lang="da-DK" err="1"/>
              <a:t>this</a:t>
            </a:r>
            <a:r>
              <a:rPr lang="da-DK"/>
              <a:t> gene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genomic</a:t>
            </a:r>
            <a:r>
              <a:rPr lang="da-DK"/>
              <a:t> </a:t>
            </a:r>
            <a:r>
              <a:rPr lang="da-DK" err="1"/>
              <a:t>instability</a:t>
            </a:r>
            <a:r>
              <a:rPr lang="da-DK"/>
              <a:t> and an </a:t>
            </a:r>
            <a:r>
              <a:rPr lang="da-DK" err="1"/>
              <a:t>increased</a:t>
            </a:r>
            <a:r>
              <a:rPr lang="da-DK"/>
              <a:t> </a:t>
            </a:r>
            <a:r>
              <a:rPr lang="da-DK" err="1"/>
              <a:t>risk</a:t>
            </a:r>
            <a:r>
              <a:rPr lang="da-DK"/>
              <a:t> of </a:t>
            </a:r>
            <a:r>
              <a:rPr lang="da-DK" err="1"/>
              <a:t>further</a:t>
            </a:r>
            <a:r>
              <a:rPr lang="da-DK"/>
              <a:t> mutations.</a:t>
            </a:r>
          </a:p>
          <a:p>
            <a:endParaRPr lang="da-DK"/>
          </a:p>
          <a:p>
            <a:endParaRPr lang="da-DK"/>
          </a:p>
          <a:p>
            <a:r>
              <a:rPr lang="da-DK"/>
              <a:t>So. How </a:t>
            </a:r>
            <a:r>
              <a:rPr lang="da-DK" err="1"/>
              <a:t>does</a:t>
            </a:r>
            <a:r>
              <a:rPr lang="da-DK"/>
              <a:t> mutations in general </a:t>
            </a:r>
            <a:r>
              <a:rPr lang="da-DK" err="1"/>
              <a:t>relate</a:t>
            </a:r>
            <a:r>
              <a:rPr lang="da-DK"/>
              <a:t> to cancer?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24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7161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7161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And </a:t>
            </a:r>
            <a:r>
              <a:rPr lang="da-DK" err="1"/>
              <a:t>how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</a:t>
            </a:r>
            <a:r>
              <a:rPr lang="da-DK" err="1"/>
              <a:t>we</a:t>
            </a:r>
            <a:r>
              <a:rPr lang="da-DK"/>
              <a:t> </a:t>
            </a:r>
            <a:r>
              <a:rPr lang="da-DK" err="1"/>
              <a:t>doing</a:t>
            </a:r>
            <a:r>
              <a:rPr lang="da-DK"/>
              <a:t> </a:t>
            </a:r>
            <a:r>
              <a:rPr lang="da-DK" err="1"/>
              <a:t>this</a:t>
            </a:r>
            <a:r>
              <a:rPr lang="da-DK"/>
              <a:t>?</a:t>
            </a:r>
          </a:p>
          <a:p>
            <a:r>
              <a:rPr lang="da-DK"/>
              <a:t>The short version is </a:t>
            </a:r>
            <a:r>
              <a:rPr lang="da-DK" err="1"/>
              <a:t>that</a:t>
            </a:r>
            <a:r>
              <a:rPr lang="da-DK"/>
              <a:t> to find </a:t>
            </a:r>
            <a:r>
              <a:rPr lang="da-DK" err="1"/>
              <a:t>which</a:t>
            </a:r>
            <a:r>
              <a:rPr lang="da-DK"/>
              <a:t> mutations </a:t>
            </a:r>
            <a:r>
              <a:rPr lang="da-DK" err="1"/>
              <a:t>are</a:t>
            </a:r>
            <a:r>
              <a:rPr lang="da-DK"/>
              <a:t> present in the tumor, </a:t>
            </a:r>
            <a:r>
              <a:rPr lang="da-DK" err="1"/>
              <a:t>we</a:t>
            </a:r>
            <a:r>
              <a:rPr lang="da-DK"/>
              <a:t> look at all the variation </a:t>
            </a:r>
            <a:r>
              <a:rPr lang="da-DK" err="1"/>
              <a:t>found</a:t>
            </a:r>
            <a:r>
              <a:rPr lang="da-DK"/>
              <a:t> in the tumor and </a:t>
            </a:r>
            <a:r>
              <a:rPr lang="da-DK" err="1"/>
              <a:t>subtract</a:t>
            </a:r>
            <a:r>
              <a:rPr lang="da-DK"/>
              <a:t> the variation </a:t>
            </a:r>
            <a:r>
              <a:rPr lang="da-DK" err="1"/>
              <a:t>found</a:t>
            </a:r>
            <a:r>
              <a:rPr lang="da-DK"/>
              <a:t> in the normal </a:t>
            </a:r>
            <a:r>
              <a:rPr lang="da-DK" err="1"/>
              <a:t>cells</a:t>
            </a:r>
            <a:r>
              <a:rPr lang="da-DK"/>
              <a:t>.</a:t>
            </a:r>
          </a:p>
          <a:p>
            <a:r>
              <a:rPr lang="da-DK" err="1"/>
              <a:t>These</a:t>
            </a:r>
            <a:r>
              <a:rPr lang="da-DK"/>
              <a:t> mutations </a:t>
            </a:r>
            <a:r>
              <a:rPr lang="da-DK" err="1"/>
              <a:t>are</a:t>
            </a:r>
            <a:r>
              <a:rPr lang="da-DK"/>
              <a:t> the mutations </a:t>
            </a:r>
            <a:r>
              <a:rPr lang="da-DK" err="1"/>
              <a:t>found</a:t>
            </a:r>
            <a:r>
              <a:rPr lang="da-DK"/>
              <a:t> </a:t>
            </a:r>
            <a:r>
              <a:rPr lang="da-DK" err="1"/>
              <a:t>only</a:t>
            </a:r>
            <a:r>
              <a:rPr lang="da-DK"/>
              <a:t> in the tumor and </a:t>
            </a:r>
            <a:r>
              <a:rPr lang="da-DK" err="1"/>
              <a:t>they</a:t>
            </a:r>
            <a:r>
              <a:rPr lang="da-DK"/>
              <a:t> (or </a:t>
            </a:r>
            <a:r>
              <a:rPr lang="da-DK" err="1"/>
              <a:t>some</a:t>
            </a:r>
            <a:r>
              <a:rPr lang="da-DK"/>
              <a:t> of </a:t>
            </a:r>
            <a:r>
              <a:rPr lang="da-DK" err="1"/>
              <a:t>them</a:t>
            </a:r>
            <a:r>
              <a:rPr lang="da-DK"/>
              <a:t>) </a:t>
            </a:r>
            <a:r>
              <a:rPr lang="da-DK" err="1"/>
              <a:t>are</a:t>
            </a:r>
            <a:r>
              <a:rPr lang="da-DK"/>
              <a:t> the </a:t>
            </a:r>
            <a:r>
              <a:rPr lang="da-DK" err="1"/>
              <a:t>underlying</a:t>
            </a:r>
            <a:r>
              <a:rPr lang="da-DK"/>
              <a:t> </a:t>
            </a:r>
            <a:r>
              <a:rPr lang="da-DK" err="1"/>
              <a:t>reason</a:t>
            </a:r>
            <a:r>
              <a:rPr lang="da-DK"/>
              <a:t> for </a:t>
            </a:r>
            <a:r>
              <a:rPr lang="da-DK" err="1"/>
              <a:t>development</a:t>
            </a:r>
            <a:r>
              <a:rPr lang="da-DK"/>
              <a:t> of cancer.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30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7161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28169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720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5971-C072-2A4C-A2AA-D8EA83F4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F97B5-EABA-0847-9963-72E9E73D0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B857B-C2EB-184A-BF92-A2ACAAC7C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5FEBD-11A4-F243-8134-8A5E6A63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7EDB6-77E0-CD4C-8C59-8E5D0DD3F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8684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211D-D4A8-0040-82C1-022D841D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7721CD-CF09-6F4D-AF99-F7EDCC91D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FEFA2-4B52-6541-B3D8-28E853A33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4ACB7-E9D4-6E4E-8098-9969DE94B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FD13F-2036-3246-874D-A0FD34CB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14244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8679AA-2184-994B-A3F9-03D2CFF30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D0F9E-D734-1241-A9D1-305E77DF0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28722-BBDF-0D42-8A95-B29E85E49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090C6-97D7-D34A-89AC-A83A8BCF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C3C17-C394-BA49-BCEB-D8AB0DBBB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97290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8675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/>
              <a:t>Click icon to insert image  </a:t>
            </a:r>
            <a:br>
              <a:rPr lang="en-GB"/>
            </a:br>
            <a:r>
              <a:rPr lang="en-GB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1423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DAC5-56E8-354F-9FA4-9DAD2D6A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3D6BE-216C-A64A-9D25-7737DBF1B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34069-5053-2B49-8173-00E6C69F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2AF37-890B-DD42-9D68-FF72A32CD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8A4A8-7788-634A-B95D-AA76A3300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77236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BE0D-F874-9A47-B33D-FE29E717E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7CFFC-6E14-A146-9651-B0384CCFA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30E51-F2A4-8844-BF2B-B7869A1E4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A7ED3-AF85-AD40-B443-84E9675CF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DCA4F-015D-0F40-B901-0E1F2102A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881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4F23-03CA-5B4B-BB85-4850C8BB5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32F30-7816-6846-919D-3A4B00E86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8AB66-9717-364A-84EB-3FB1E46B6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35C91-2C1C-574A-878B-B9E39358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FA7E9-66AA-C340-B2B3-5E424066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67857-18D2-C14A-9072-162BDCAD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529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D502-6D62-D746-B35D-4957F61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73AB4-2141-6C40-9CA0-8FDCFB937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941A05-A390-0740-9525-18D64063A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91E53-A671-4B48-952A-253122E2C4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7FA95-FA2D-BC40-9FE9-E43E31A793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89E61-81FC-1F46-B601-C855D64AE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2B581-4B2C-A04D-9F15-A28D4625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61DFD-FA90-5746-8C3E-2196CBE5B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050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AEECD-D2D2-254F-A446-D047B583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7DD04-0F21-8B49-90E3-3B30CCDA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B9A15-F007-2749-9DF4-C93A7C81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289878-0C94-A943-84C7-9B95C8CB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389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EBC8CD-C0CA-A346-B979-660111C7F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9A61AC-B14F-B440-86EF-C1873C662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E3FD2-8409-F343-81D5-B40159B9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916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78D9-A633-0E42-92D0-887710F0C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41B-77C2-1444-9E8D-D9F827D1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1BCFD-A93E-7A46-8920-72448B0B64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FAF3A-A7AC-AD4F-AA88-7EC7EE1DE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9E219-5471-7942-AE60-5025C77B2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8DDCC-F701-F84E-B9D8-354DA5E0F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042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3F780-F9C6-4A40-A86E-DC7BB7F7A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A3FBE-9FB5-D84A-8D61-B41BBD610E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8186C-9796-CA4C-B1B8-D03E00FE5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F5507-C162-744A-9C9A-E43CABE57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26361-2EB9-8F42-918B-B6654AA9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F370F-1F84-5F45-A63C-E06E7E9AA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844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CF7645-9460-7C47-B98E-5F024DB53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865DF-43C2-2640-8EE0-BFD3BEE45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AAF8A-88FE-2F44-A0B1-C5ACF6D1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79243-7803-1040-9F0E-EA3F31130619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A8189-110D-B549-AEA4-0C5E8C973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3A1A6-C6DE-904E-8B20-2553DD219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435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4FC0442-8CC4-9E40-A897-5EAFCCF6E4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3014" b="1301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378D9-5F5F-E748-894A-4B8A0B632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6879" y="811833"/>
            <a:ext cx="5948362" cy="5474035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C6CE6-98E9-1C4C-B0DE-5CBFE067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02F2F-8489-B947-B88D-47275364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C70D97-C802-E24B-8506-02D696DA7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2257" y="3942087"/>
            <a:ext cx="4979193" cy="1358659"/>
          </a:xfrm>
        </p:spPr>
        <p:txBody>
          <a:bodyPr/>
          <a:lstStyle/>
          <a:p>
            <a:r>
              <a:rPr lang="da-DK" dirty="0"/>
              <a:t>Sophie Agger,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sz="1200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endParaRPr lang="da-DK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E942CB-4E89-634A-9D70-51CCA09A79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>
                <a:solidFill>
                  <a:srgbClr val="9D1B1F"/>
                </a:solidFill>
              </a:rPr>
              <a:t>Th</a:t>
            </a:r>
            <a:r>
              <a:rPr lang="en-US" dirty="0">
                <a:solidFill>
                  <a:srgbClr val="9D1B1F"/>
                </a:solidFill>
              </a:rPr>
              <a:t>e genetics of</a:t>
            </a:r>
            <a:r>
              <a:rPr lang="da-DK" dirty="0">
                <a:solidFill>
                  <a:srgbClr val="9D1B1F"/>
                </a:solidFill>
              </a:rPr>
              <a:t>  </a:t>
            </a:r>
            <a:r>
              <a:rPr lang="da-DK" dirty="0" err="1">
                <a:solidFill>
                  <a:srgbClr val="9D1B1F"/>
                </a:solidFill>
              </a:rPr>
              <a:t>mammary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carcinomas</a:t>
            </a:r>
            <a:r>
              <a:rPr lang="en-US" dirty="0">
                <a:solidFill>
                  <a:srgbClr val="9D1B1F"/>
                </a:solidFill>
              </a:rPr>
              <a:t> in dogs</a:t>
            </a:r>
            <a:endParaRPr lang="da-DK" dirty="0">
              <a:solidFill>
                <a:srgbClr val="9D1B1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007E5-E8DB-B94A-9853-9D5804F7D6FA}"/>
              </a:ext>
            </a:extLst>
          </p:cNvPr>
          <p:cNvSpPr txBox="1"/>
          <p:nvPr/>
        </p:nvSpPr>
        <p:spPr>
          <a:xfrm>
            <a:off x="6044540" y="6448926"/>
            <a:ext cx="6147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solidFill>
                  <a:schemeClr val="bg1">
                    <a:lumMod val="50000"/>
                  </a:schemeClr>
                </a:solidFill>
              </a:rPr>
              <a:t> </a:t>
            </a:r>
          </a:p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Credit: Ewa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Krawczyk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, National Cancer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\ Georgetown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Lombardi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Comprehensive Cancer Center, National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</a:p>
          <a:p>
            <a:endParaRPr lang="da-DK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22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dirty="0" err="1"/>
              <a:t>Methodology</a:t>
            </a:r>
            <a:endParaRPr lang="da-DK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26565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b="1" dirty="0" err="1"/>
              <a:t>Methodology</a:t>
            </a:r>
            <a:endParaRPr lang="da-DK" b="1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41145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52F37C-F09C-9E4A-A4F2-D61A3E657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/>
              <a:t>WGS</a:t>
            </a:r>
          </a:p>
          <a:p>
            <a:r>
              <a:rPr lang="da-DK" dirty="0"/>
              <a:t>”</a:t>
            </a:r>
            <a:r>
              <a:rPr lang="da-DK" dirty="0" err="1"/>
              <a:t>Easy</a:t>
            </a:r>
            <a:r>
              <a:rPr lang="da-DK" dirty="0"/>
              <a:t>”</a:t>
            </a:r>
          </a:p>
          <a:p>
            <a:r>
              <a:rPr lang="da-DK" dirty="0"/>
              <a:t>Low </a:t>
            </a:r>
            <a:r>
              <a:rPr lang="da-DK" dirty="0" err="1"/>
              <a:t>sensitivity</a:t>
            </a:r>
            <a:r>
              <a:rPr lang="da-DK" dirty="0"/>
              <a:t> </a:t>
            </a:r>
          </a:p>
          <a:p>
            <a:r>
              <a:rPr lang="da-DK" dirty="0" err="1"/>
              <a:t>Captures</a:t>
            </a:r>
            <a:r>
              <a:rPr lang="da-DK" dirty="0"/>
              <a:t> all </a:t>
            </a:r>
            <a:r>
              <a:rPr lang="da-DK" dirty="0" err="1"/>
              <a:t>changes</a:t>
            </a:r>
            <a:endParaRPr lang="da-DK" dirty="0"/>
          </a:p>
          <a:p>
            <a:pPr lvl="1"/>
            <a:r>
              <a:rPr lang="da-DK" dirty="0"/>
              <a:t>Tumor evolution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700D2E-3EF4-864B-80EC-FBED8D691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 err="1"/>
              <a:t>Capture</a:t>
            </a:r>
            <a:endParaRPr lang="da-DK" b="1" dirty="0"/>
          </a:p>
          <a:p>
            <a:r>
              <a:rPr lang="da-DK" dirty="0" err="1"/>
              <a:t>Labor</a:t>
            </a:r>
            <a:r>
              <a:rPr lang="da-DK" dirty="0"/>
              <a:t> intensive</a:t>
            </a:r>
          </a:p>
          <a:p>
            <a:r>
              <a:rPr lang="da-DK" dirty="0"/>
              <a:t>High </a:t>
            </a:r>
            <a:r>
              <a:rPr lang="da-DK" dirty="0" err="1"/>
              <a:t>sensitivity</a:t>
            </a:r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looks at </a:t>
            </a:r>
            <a:r>
              <a:rPr lang="da-DK" dirty="0" err="1"/>
              <a:t>subset</a:t>
            </a:r>
            <a:endParaRPr lang="da-DK" dirty="0"/>
          </a:p>
          <a:p>
            <a:r>
              <a:rPr lang="da-DK" dirty="0" err="1"/>
              <a:t>Relies</a:t>
            </a:r>
            <a:r>
              <a:rPr lang="da-DK" dirty="0"/>
              <a:t> on </a:t>
            </a:r>
            <a:r>
              <a:rPr lang="da-DK" dirty="0" err="1"/>
              <a:t>capture</a:t>
            </a:r>
            <a:r>
              <a:rPr lang="da-DK" dirty="0"/>
              <a:t>-kits</a:t>
            </a:r>
          </a:p>
          <a:p>
            <a:pPr lvl="1"/>
            <a:r>
              <a:rPr lang="da-DK" dirty="0"/>
              <a:t>Must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well-functioning</a:t>
            </a:r>
            <a:endParaRPr lang="da-DK" dirty="0"/>
          </a:p>
          <a:p>
            <a:pPr lvl="1"/>
            <a:r>
              <a:rPr lang="da-DK" dirty="0"/>
              <a:t>Must </a:t>
            </a:r>
            <a:r>
              <a:rPr lang="da-DK" dirty="0" err="1"/>
              <a:t>choose</a:t>
            </a:r>
            <a:r>
              <a:rPr lang="da-DK" dirty="0"/>
              <a:t>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targets</a:t>
            </a:r>
            <a:r>
              <a:rPr lang="da-DK" dirty="0"/>
              <a:t>	</a:t>
            </a:r>
          </a:p>
          <a:p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D5243D-5FD9-5844-8867-C87871043074}"/>
              </a:ext>
            </a:extLst>
          </p:cNvPr>
          <p:cNvSpPr txBox="1"/>
          <p:nvPr/>
        </p:nvSpPr>
        <p:spPr>
          <a:xfrm>
            <a:off x="838200" y="169068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 err="1"/>
              <a:t>Different</a:t>
            </a:r>
            <a:r>
              <a:rPr lang="da-DK" sz="2800" dirty="0"/>
              <a:t> </a:t>
            </a:r>
            <a:r>
              <a:rPr lang="da-DK" sz="2800" dirty="0" err="1"/>
              <a:t>methods</a:t>
            </a:r>
            <a:r>
              <a:rPr lang="da-DK" sz="2800" dirty="0"/>
              <a:t> </a:t>
            </a:r>
            <a:r>
              <a:rPr lang="da-DK" sz="2800" dirty="0" err="1"/>
              <a:t>are</a:t>
            </a:r>
            <a:r>
              <a:rPr lang="da-DK" sz="2800" dirty="0"/>
              <a:t> </a:t>
            </a:r>
            <a:r>
              <a:rPr lang="da-DK" sz="2800" dirty="0" err="1"/>
              <a:t>available</a:t>
            </a:r>
            <a:r>
              <a:rPr lang="da-DK" sz="2800" dirty="0"/>
              <a:t>, due to </a:t>
            </a:r>
            <a:r>
              <a:rPr lang="da-DK" sz="2800" dirty="0" err="1"/>
              <a:t>sequencing</a:t>
            </a:r>
            <a:r>
              <a:rPr lang="da-DK" sz="2800" dirty="0"/>
              <a:t> </a:t>
            </a:r>
            <a:r>
              <a:rPr lang="da-DK" sz="2800" dirty="0" err="1"/>
              <a:t>depth</a:t>
            </a:r>
            <a:r>
              <a:rPr lang="da-DK" sz="2800" dirty="0"/>
              <a:t>, it is </a:t>
            </a:r>
            <a:r>
              <a:rPr lang="da-DK" sz="2800" dirty="0" err="1"/>
              <a:t>hard</a:t>
            </a:r>
            <a:r>
              <a:rPr lang="da-DK" sz="2800" dirty="0"/>
              <a:t> to know </a:t>
            </a:r>
            <a:r>
              <a:rPr lang="da-DK" sz="2800" dirty="0" err="1"/>
              <a:t>how</a:t>
            </a:r>
            <a:r>
              <a:rPr lang="da-DK" sz="2800" dirty="0"/>
              <a:t> it </a:t>
            </a:r>
            <a:r>
              <a:rPr lang="da-DK" sz="2800" dirty="0" err="1"/>
              <a:t>translates</a:t>
            </a:r>
            <a:r>
              <a:rPr lang="da-DK" sz="2800" dirty="0"/>
              <a:t> to </a:t>
            </a:r>
            <a:r>
              <a:rPr lang="da-DK" sz="2800" dirty="0" err="1"/>
              <a:t>our</a:t>
            </a:r>
            <a:r>
              <a:rPr lang="da-DK" sz="2800" dirty="0"/>
              <a:t> case</a:t>
            </a:r>
          </a:p>
          <a:p>
            <a:r>
              <a:rPr lang="da-DK" sz="2800" dirty="0" err="1"/>
              <a:t>Estimated</a:t>
            </a:r>
            <a:r>
              <a:rPr lang="da-DK" sz="2800" dirty="0"/>
              <a:t> </a:t>
            </a:r>
            <a:r>
              <a:rPr lang="da-DK" sz="2800" dirty="0" err="1"/>
              <a:t>cfDNA</a:t>
            </a:r>
            <a:r>
              <a:rPr lang="da-DK" sz="2800" dirty="0"/>
              <a:t> input: 1-100ng</a:t>
            </a:r>
          </a:p>
        </p:txBody>
      </p:sp>
    </p:spTree>
    <p:extLst>
      <p:ext uri="{BB962C8B-B14F-4D97-AF65-F5344CB8AC3E}">
        <p14:creationId xmlns:p14="http://schemas.microsoft.com/office/powerpoint/2010/main" val="2960568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Investigate</a:t>
            </a:r>
            <a:r>
              <a:rPr lang="da-DK" dirty="0"/>
              <a:t> </a:t>
            </a:r>
            <a:r>
              <a:rPr lang="da-DK" dirty="0" err="1"/>
              <a:t>expression</a:t>
            </a:r>
            <a:r>
              <a:rPr lang="da-DK" dirty="0"/>
              <a:t> patterns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Hormonal receptors</a:t>
            </a:r>
          </a:p>
          <a:p>
            <a:pPr marL="0" indent="0">
              <a:buNone/>
            </a:pPr>
            <a:r>
              <a:rPr lang="da-DK" dirty="0"/>
              <a:t>Expression patterns</a:t>
            </a:r>
          </a:p>
          <a:p>
            <a:r>
              <a:rPr lang="da-DK" dirty="0" err="1"/>
              <a:t>Compare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tumor types </a:t>
            </a:r>
          </a:p>
          <a:p>
            <a:pPr lvl="1"/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carcinomas</a:t>
            </a:r>
            <a:r>
              <a:rPr lang="da-DK" dirty="0"/>
              <a:t> – </a:t>
            </a:r>
            <a:r>
              <a:rPr lang="da-DK" dirty="0" err="1"/>
              <a:t>maybe</a:t>
            </a:r>
            <a:r>
              <a:rPr lang="da-DK" dirty="0"/>
              <a:t> subtypes</a:t>
            </a:r>
          </a:p>
          <a:p>
            <a:r>
              <a:rPr lang="da-DK" dirty="0" err="1"/>
              <a:t>Compare</a:t>
            </a:r>
            <a:r>
              <a:rPr lang="da-DK" dirty="0"/>
              <a:t> with </a:t>
            </a:r>
            <a:r>
              <a:rPr lang="da-DK" dirty="0" err="1"/>
              <a:t>somatic</a:t>
            </a:r>
            <a:r>
              <a:rPr lang="da-DK" dirty="0"/>
              <a:t> variation </a:t>
            </a:r>
            <a:r>
              <a:rPr lang="da-DK" dirty="0" err="1"/>
              <a:t>found</a:t>
            </a:r>
            <a:r>
              <a:rPr lang="da-DK" dirty="0"/>
              <a:t> in T/N</a:t>
            </a:r>
          </a:p>
          <a:p>
            <a:r>
              <a:rPr lang="da-DK" dirty="0" err="1"/>
              <a:t>Pathway</a:t>
            </a:r>
            <a:r>
              <a:rPr lang="da-DK" dirty="0"/>
              <a:t> </a:t>
            </a:r>
            <a:r>
              <a:rPr lang="da-DK" dirty="0" err="1"/>
              <a:t>analysis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96786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No normal sample from the same </a:t>
            </a:r>
            <a:r>
              <a:rPr lang="da-DK" dirty="0" err="1"/>
              <a:t>tissue</a:t>
            </a:r>
            <a:r>
              <a:rPr lang="da-DK" dirty="0"/>
              <a:t> for </a:t>
            </a:r>
            <a:r>
              <a:rPr lang="da-DK" dirty="0" err="1"/>
              <a:t>comparison</a:t>
            </a:r>
            <a:endParaRPr lang="da-DK" dirty="0"/>
          </a:p>
          <a:p>
            <a:r>
              <a:rPr lang="da-DK" dirty="0"/>
              <a:t>Hormonal </a:t>
            </a:r>
            <a:r>
              <a:rPr lang="da-DK" dirty="0" err="1"/>
              <a:t>influence</a:t>
            </a:r>
            <a:r>
              <a:rPr lang="da-DK" dirty="0"/>
              <a:t> at sample time</a:t>
            </a:r>
          </a:p>
          <a:p>
            <a:pPr marL="0" indent="0">
              <a:buNone/>
            </a:pPr>
            <a:r>
              <a:rPr lang="da-DK" dirty="0"/>
              <a:t>Solutions</a:t>
            </a:r>
          </a:p>
          <a:p>
            <a:r>
              <a:rPr lang="da-DK" dirty="0"/>
              <a:t>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1"/>
            <a:r>
              <a:rPr lang="da-DK" dirty="0"/>
              <a:t>Same dog -&gt; </a:t>
            </a:r>
            <a:r>
              <a:rPr lang="da-DK" dirty="0" err="1"/>
              <a:t>likely</a:t>
            </a:r>
            <a:r>
              <a:rPr lang="da-DK" dirty="0"/>
              <a:t> </a:t>
            </a:r>
            <a:r>
              <a:rPr lang="da-DK" dirty="0" err="1"/>
              <a:t>no</a:t>
            </a:r>
            <a:r>
              <a:rPr lang="da-DK" dirty="0"/>
              <a:t> 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2"/>
            <a:r>
              <a:rPr lang="da-DK" dirty="0" err="1"/>
              <a:t>Microdissection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-&gt; panel of normal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lvl="2"/>
            <a:r>
              <a:rPr lang="da-DK" dirty="0" err="1"/>
              <a:t>Ethics</a:t>
            </a:r>
            <a:r>
              <a:rPr lang="da-DK" dirty="0"/>
              <a:t> of sampling </a:t>
            </a:r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(</a:t>
            </a:r>
            <a:r>
              <a:rPr lang="da-DK" dirty="0" err="1"/>
              <a:t>biopsy</a:t>
            </a:r>
            <a:r>
              <a:rPr lang="da-DK" dirty="0"/>
              <a:t>/FNA)</a:t>
            </a:r>
          </a:p>
          <a:p>
            <a:pPr lvl="2"/>
            <a:r>
              <a:rPr lang="da-DK" dirty="0"/>
              <a:t>Young </a:t>
            </a:r>
            <a:r>
              <a:rPr lang="da-DK" dirty="0" err="1"/>
              <a:t>dogs</a:t>
            </a:r>
            <a:r>
              <a:rPr lang="da-DK" dirty="0"/>
              <a:t>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 due to hormonal </a:t>
            </a:r>
            <a:r>
              <a:rPr lang="da-DK" dirty="0" err="1"/>
              <a:t>influence</a:t>
            </a:r>
            <a:r>
              <a:rPr lang="da-DK" dirty="0"/>
              <a:t> over time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86532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3AE6D9-BB3F-EC42-AE11-511C7B0E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22" y="1591426"/>
            <a:ext cx="8930277" cy="5266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4258609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77F26-BAA5-6549-AF3C-5218D7A2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13" y="1752600"/>
            <a:ext cx="7055973" cy="4539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311433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r>
              <a:rPr lang="da-DK" dirty="0"/>
              <a:t> - Tumor/normal </a:t>
            </a:r>
            <a:r>
              <a:rPr lang="da-DK" dirty="0" err="1"/>
              <a:t>study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C39E-F464-1040-8DF5-C7FBC87C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1" cy="435133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Improving</a:t>
            </a:r>
            <a:r>
              <a:rPr lang="da-DK" dirty="0"/>
              <a:t> the </a:t>
            </a:r>
            <a:r>
              <a:rPr lang="da-DK" dirty="0" err="1"/>
              <a:t>molecular</a:t>
            </a:r>
            <a:r>
              <a:rPr lang="da-DK" dirty="0"/>
              <a:t> </a:t>
            </a:r>
            <a:r>
              <a:rPr lang="da-DK" dirty="0" err="1"/>
              <a:t>understanding</a:t>
            </a:r>
            <a:r>
              <a:rPr lang="da-DK" dirty="0"/>
              <a:t> of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Look for </a:t>
            </a:r>
            <a:r>
              <a:rPr lang="da-DK" dirty="0" err="1"/>
              <a:t>somatic</a:t>
            </a:r>
            <a:r>
              <a:rPr lang="da-DK" dirty="0"/>
              <a:t> mutations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pPr lvl="1"/>
            <a:r>
              <a:rPr lang="da-DK" dirty="0" err="1"/>
              <a:t>Known</a:t>
            </a:r>
            <a:r>
              <a:rPr lang="da-DK" dirty="0"/>
              <a:t> </a:t>
            </a:r>
            <a:r>
              <a:rPr lang="da-DK" dirty="0" err="1"/>
              <a:t>oncogenes</a:t>
            </a:r>
            <a:r>
              <a:rPr lang="da-DK" dirty="0"/>
              <a:t> </a:t>
            </a:r>
          </a:p>
          <a:p>
            <a:pPr lvl="1"/>
            <a:r>
              <a:rPr lang="da-DK" dirty="0" err="1"/>
              <a:t>Known</a:t>
            </a:r>
            <a:r>
              <a:rPr lang="da-DK" dirty="0"/>
              <a:t> tumor-</a:t>
            </a:r>
            <a:r>
              <a:rPr lang="da-DK" dirty="0" err="1"/>
              <a:t>suppressor</a:t>
            </a:r>
            <a:r>
              <a:rPr lang="da-DK" dirty="0"/>
              <a:t> genes</a:t>
            </a:r>
          </a:p>
          <a:p>
            <a:pPr lvl="1"/>
            <a:r>
              <a:rPr lang="da-DK" dirty="0" err="1"/>
              <a:t>Regulatory</a:t>
            </a:r>
            <a:r>
              <a:rPr lang="da-DK" dirty="0"/>
              <a:t> </a:t>
            </a:r>
            <a:r>
              <a:rPr lang="da-DK" dirty="0" err="1"/>
              <a:t>areas</a:t>
            </a:r>
            <a:endParaRPr lang="da-DK" dirty="0"/>
          </a:p>
          <a:p>
            <a:r>
              <a:rPr lang="da-DK" dirty="0" err="1"/>
              <a:t>Correlate</a:t>
            </a:r>
            <a:r>
              <a:rPr lang="da-DK" dirty="0"/>
              <a:t> to </a:t>
            </a:r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phenotype</a:t>
            </a:r>
            <a:endParaRPr lang="da-DK" dirty="0"/>
          </a:p>
          <a:p>
            <a:r>
              <a:rPr lang="da-DK" dirty="0" err="1"/>
              <a:t>Compare</a:t>
            </a:r>
            <a:r>
              <a:rPr lang="da-DK" dirty="0"/>
              <a:t> with mutations in human cancers</a:t>
            </a:r>
          </a:p>
          <a:p>
            <a:pPr lvl="1"/>
            <a:r>
              <a:rPr lang="da-DK" dirty="0" err="1"/>
              <a:t>Improving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as a model for human cancer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52326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F0C6CA-ECA9-1143-94DD-5C4B1FE7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4" y="1316701"/>
            <a:ext cx="7059600" cy="4617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904B8-A70C-4F48-B0E1-892D41C00F48}"/>
              </a:ext>
            </a:extLst>
          </p:cNvPr>
          <p:cNvSpPr txBox="1"/>
          <p:nvPr/>
        </p:nvSpPr>
        <p:spPr>
          <a:xfrm>
            <a:off x="4157007" y="5933935"/>
            <a:ext cx="3877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 err="1"/>
              <a:t>Lymph</a:t>
            </a:r>
            <a:r>
              <a:rPr lang="da-DK" sz="2800" dirty="0"/>
              <a:t> node </a:t>
            </a:r>
            <a:r>
              <a:rPr lang="da-DK" sz="2800" dirty="0" err="1"/>
              <a:t>metastasis</a:t>
            </a:r>
            <a:r>
              <a:rPr lang="da-DK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64144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B7C5-54EC-F84F-B564-BE14B920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Background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69D47-8E0A-6B4B-A0FE-04FA7271B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9E0BE-203E-B841-815B-7CD5D277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19</a:t>
            </a:fld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C84311-6526-574F-9928-91CF6D72100B}"/>
              </a:ext>
            </a:extLst>
          </p:cNvPr>
          <p:cNvSpPr txBox="1"/>
          <p:nvPr/>
        </p:nvSpPr>
        <p:spPr>
          <a:xfrm>
            <a:off x="2582568" y="3535376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/>
              <a:t>Mammary</a:t>
            </a:r>
            <a:r>
              <a:rPr lang="da-DK" dirty="0"/>
              <a:t> tumors</a:t>
            </a:r>
          </a:p>
        </p:txBody>
      </p:sp>
      <p:sp>
        <p:nvSpPr>
          <p:cNvPr id="24" name="Bent Arrow 23">
            <a:extLst>
              <a:ext uri="{FF2B5EF4-FFF2-40B4-BE49-F238E27FC236}">
                <a16:creationId xmlns:a16="http://schemas.microsoft.com/office/drawing/2014/main" id="{6DC0BB0E-0085-794D-9723-3DF983A1F8B5}"/>
              </a:ext>
            </a:extLst>
          </p:cNvPr>
          <p:cNvSpPr/>
          <p:nvPr/>
        </p:nvSpPr>
        <p:spPr>
          <a:xfrm rot="10800000" flipH="1">
            <a:off x="3326689" y="4036712"/>
            <a:ext cx="5643456" cy="1686296"/>
          </a:xfrm>
          <a:prstGeom prst="bentArrow">
            <a:avLst>
              <a:gd name="adj1" fmla="val 25001"/>
              <a:gd name="adj2" fmla="val 25000"/>
              <a:gd name="adj3" fmla="val 25000"/>
              <a:gd name="adj4" fmla="val 87148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FB45AB8-28AF-B74D-8B7E-36178078963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-100000"/>
          </a:blip>
          <a:stretch>
            <a:fillRect/>
          </a:stretch>
        </p:blipFill>
        <p:spPr>
          <a:xfrm>
            <a:off x="168820" y="1232909"/>
            <a:ext cx="6160728" cy="2227818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C62BDE88-5528-4B4A-8139-81FE5C204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03782" y="3511470"/>
            <a:ext cx="2760616" cy="2788361"/>
          </a:xfrm>
          <a:prstGeom prst="rect">
            <a:avLst/>
          </a:prstGeom>
        </p:spPr>
      </p:pic>
      <p:sp>
        <p:nvSpPr>
          <p:cNvPr id="36" name="16-Point Star 35">
            <a:extLst>
              <a:ext uri="{FF2B5EF4-FFF2-40B4-BE49-F238E27FC236}">
                <a16:creationId xmlns:a16="http://schemas.microsoft.com/office/drawing/2014/main" id="{6F303CF9-A0F6-7C4E-A8EA-7D4979DA1971}"/>
              </a:ext>
            </a:extLst>
          </p:cNvPr>
          <p:cNvSpPr/>
          <p:nvPr/>
        </p:nvSpPr>
        <p:spPr>
          <a:xfrm>
            <a:off x="7374577" y="1389801"/>
            <a:ext cx="3621973" cy="1465183"/>
          </a:xfrm>
          <a:prstGeom prst="star16">
            <a:avLst/>
          </a:prstGeom>
          <a:solidFill>
            <a:schemeClr val="accent4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err="1"/>
              <a:t>Improve</a:t>
            </a:r>
            <a:r>
              <a:rPr lang="da-DK" b="1"/>
              <a:t> </a:t>
            </a:r>
            <a:r>
              <a:rPr lang="da-DK" b="1" err="1"/>
              <a:t>understanding</a:t>
            </a:r>
            <a:r>
              <a:rPr lang="da-DK" b="1"/>
              <a:t> of cancer</a:t>
            </a:r>
          </a:p>
        </p:txBody>
      </p:sp>
    </p:spTree>
    <p:extLst>
      <p:ext uri="{BB962C8B-B14F-4D97-AF65-F5344CB8AC3E}">
        <p14:creationId xmlns:p14="http://schemas.microsoft.com/office/powerpoint/2010/main" val="397498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7A20-7B89-2B4E-B20D-766D528B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investigate mammary cancer in dogs?</a:t>
            </a:r>
            <a:r>
              <a:rPr lang="da-DK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A60EC-9628-D441-BAB6-BDB69F115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dogs</a:t>
            </a:r>
          </a:p>
          <a:p>
            <a:pPr lvl="1"/>
            <a:r>
              <a:rPr lang="en-US" dirty="0"/>
              <a:t>High incidence</a:t>
            </a:r>
          </a:p>
          <a:p>
            <a:pPr lvl="1"/>
            <a:r>
              <a:rPr lang="en-US" dirty="0"/>
              <a:t>Diagnostics are insensitive and invasive</a:t>
            </a:r>
          </a:p>
          <a:p>
            <a:pPr lvl="1"/>
            <a:r>
              <a:rPr lang="en-US" dirty="0"/>
              <a:t>Treatment options are limited</a:t>
            </a:r>
          </a:p>
          <a:p>
            <a:r>
              <a:rPr lang="en-US" dirty="0"/>
              <a:t>For humans</a:t>
            </a:r>
          </a:p>
          <a:p>
            <a:pPr lvl="1"/>
            <a:r>
              <a:rPr lang="en-US" dirty="0"/>
              <a:t>Improving a translational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ECB2D-7550-934A-80FD-D17FE1EE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07646-C201-EE42-B5F9-28EE807E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986543-31AF-4E4F-A0D5-420CB82F7D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2710269"/>
              </p:ext>
            </p:extLst>
          </p:nvPr>
        </p:nvGraphicFramePr>
        <p:xfrm>
          <a:off x="6533832" y="1825625"/>
          <a:ext cx="4819968" cy="3708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2548">
                  <a:extLst>
                    <a:ext uri="{9D8B030D-6E8A-4147-A177-3AD203B41FA5}">
                      <a16:colId xmlns:a16="http://schemas.microsoft.com/office/drawing/2014/main" val="2030849076"/>
                    </a:ext>
                  </a:extLst>
                </a:gridCol>
                <a:gridCol w="1156970">
                  <a:extLst>
                    <a:ext uri="{9D8B030D-6E8A-4147-A177-3AD203B41FA5}">
                      <a16:colId xmlns:a16="http://schemas.microsoft.com/office/drawing/2014/main" val="587675890"/>
                    </a:ext>
                  </a:extLst>
                </a:gridCol>
                <a:gridCol w="1060450">
                  <a:extLst>
                    <a:ext uri="{9D8B030D-6E8A-4147-A177-3AD203B41FA5}">
                      <a16:colId xmlns:a16="http://schemas.microsoft.com/office/drawing/2014/main" val="27814524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Dogs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Rodents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067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Spontaneous occurrence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65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Similar disease course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Maybe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867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Progression speed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+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++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885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Genetic variation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—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449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Laboratory animals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174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Price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Expensive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Cheap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94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Environment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Same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Different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720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Information on genotype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Bad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Good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567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Diagnostic scheme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Different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Same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995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5591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30B2F-FAF2-F649-8EB6-0E78E1DF9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Proof</a:t>
            </a:r>
            <a:r>
              <a:rPr lang="da-DK" dirty="0"/>
              <a:t>-of-</a:t>
            </a:r>
            <a:r>
              <a:rPr lang="da-DK" dirty="0" err="1"/>
              <a:t>concept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cfDNA</a:t>
            </a:r>
            <a:r>
              <a:rPr lang="da-DK" dirty="0"/>
              <a:t> present in </a:t>
            </a:r>
            <a:r>
              <a:rPr lang="da-DK" dirty="0" err="1"/>
              <a:t>dogs</a:t>
            </a:r>
            <a:endParaRPr lang="da-DK" dirty="0"/>
          </a:p>
          <a:p>
            <a:r>
              <a:rPr lang="da-DK" dirty="0"/>
              <a:t>Is the </a:t>
            </a:r>
            <a:r>
              <a:rPr lang="da-DK" dirty="0" err="1"/>
              <a:t>amount</a:t>
            </a:r>
            <a:r>
              <a:rPr lang="da-DK" dirty="0"/>
              <a:t> stable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</a:p>
          <a:p>
            <a:pPr lvl="1"/>
            <a:r>
              <a:rPr lang="da-DK" dirty="0"/>
              <a:t>Benign tumors</a:t>
            </a:r>
          </a:p>
          <a:p>
            <a:pPr lvl="1"/>
            <a:r>
              <a:rPr lang="da-DK" dirty="0" err="1"/>
              <a:t>Carcinomas</a:t>
            </a:r>
            <a:endParaRPr lang="da-DK" dirty="0"/>
          </a:p>
          <a:p>
            <a:pPr marL="0" indent="0">
              <a:buNone/>
            </a:pPr>
            <a:r>
              <a:rPr lang="da-DK" dirty="0" err="1"/>
              <a:t>Monitoring</a:t>
            </a:r>
            <a:r>
              <a:rPr lang="da-DK" dirty="0"/>
              <a:t> 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/at </a:t>
            </a:r>
            <a:r>
              <a:rPr lang="da-DK" dirty="0" err="1"/>
              <a:t>relapse</a:t>
            </a:r>
            <a:r>
              <a:rPr lang="da-DK" dirty="0"/>
              <a:t> in </a:t>
            </a:r>
            <a:r>
              <a:rPr lang="da-DK" dirty="0" err="1"/>
              <a:t>carcinomas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1186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2AF5-C3D0-414F-924F-1F589703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Study</a:t>
            </a:r>
            <a:r>
              <a:rPr lang="da-DK" dirty="0"/>
              <a:t> design – Sample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BB102-F258-6A4C-A36A-35979FBFF494}"/>
              </a:ext>
            </a:extLst>
          </p:cNvPr>
          <p:cNvSpPr/>
          <p:nvPr/>
        </p:nvSpPr>
        <p:spPr>
          <a:xfrm>
            <a:off x="635000" y="3464321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Tumor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E7CCE-E570-D740-858F-FE2BD1E9100F}"/>
              </a:ext>
            </a:extLst>
          </p:cNvPr>
          <p:cNvSpPr/>
          <p:nvPr/>
        </p:nvSpPr>
        <p:spPr>
          <a:xfrm>
            <a:off x="635000" y="1823243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Normal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C83231-C047-4547-A168-52408B55066E}"/>
              </a:ext>
            </a:extLst>
          </p:cNvPr>
          <p:cNvSpPr/>
          <p:nvPr/>
        </p:nvSpPr>
        <p:spPr>
          <a:xfrm>
            <a:off x="635000" y="5206999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Cell-</a:t>
            </a:r>
            <a:r>
              <a:rPr lang="da-DK" sz="2800" dirty="0" err="1"/>
              <a:t>free</a:t>
            </a:r>
            <a:r>
              <a:rPr lang="da-DK" sz="2800" dirty="0"/>
              <a:t> plasma sample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5E3E51-56D0-DF4C-A5EE-85B7BA719D8B}"/>
              </a:ext>
            </a:extLst>
          </p:cNvPr>
          <p:cNvCxnSpPr>
            <a:cxnSpLocks/>
          </p:cNvCxnSpPr>
          <p:nvPr/>
        </p:nvCxnSpPr>
        <p:spPr>
          <a:xfrm flipV="1">
            <a:off x="2449562" y="4035821"/>
            <a:ext cx="478375" cy="1092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A93A90-0BFA-6740-A954-78BA66A03AE6}"/>
              </a:ext>
            </a:extLst>
          </p:cNvPr>
          <p:cNvCxnSpPr>
            <a:cxnSpLocks/>
          </p:cNvCxnSpPr>
          <p:nvPr/>
        </p:nvCxnSpPr>
        <p:spPr>
          <a:xfrm>
            <a:off x="2449562" y="2392436"/>
            <a:ext cx="47837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57C1D-55DE-1042-B67D-C49E946EA8B4}"/>
              </a:ext>
            </a:extLst>
          </p:cNvPr>
          <p:cNvSpPr txBox="1"/>
          <p:nvPr/>
        </p:nvSpPr>
        <p:spPr>
          <a:xfrm>
            <a:off x="3025147" y="2071905"/>
            <a:ext cx="428794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~20X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dirty="0"/>
          </a:p>
          <a:p>
            <a:endParaRPr lang="da-DK" sz="1000" dirty="0"/>
          </a:p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~60 X</a:t>
            </a:r>
          </a:p>
          <a:p>
            <a:endParaRPr lang="da-DK" sz="1000" dirty="0"/>
          </a:p>
          <a:p>
            <a:endParaRPr lang="da-DK" sz="2800" dirty="0"/>
          </a:p>
          <a:p>
            <a:endParaRPr lang="da-DK" sz="2800" dirty="0"/>
          </a:p>
          <a:p>
            <a:endParaRPr lang="da-DK" sz="1000" dirty="0"/>
          </a:p>
          <a:p>
            <a:endParaRPr lang="da-DK" sz="1000" dirty="0"/>
          </a:p>
          <a:p>
            <a:r>
              <a:rPr lang="da-DK" sz="2800" dirty="0"/>
              <a:t>Low </a:t>
            </a:r>
            <a:r>
              <a:rPr lang="da-DK" sz="2800" dirty="0" err="1"/>
              <a:t>coverage</a:t>
            </a:r>
            <a:r>
              <a:rPr lang="da-DK" sz="2800" dirty="0"/>
              <a:t> WGS screening for tumor mutations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00514E-6DBF-514C-A179-235A1868C2EC}"/>
              </a:ext>
            </a:extLst>
          </p:cNvPr>
          <p:cNvCxnSpPr>
            <a:cxnSpLocks/>
          </p:cNvCxnSpPr>
          <p:nvPr/>
        </p:nvCxnSpPr>
        <p:spPr>
          <a:xfrm flipV="1">
            <a:off x="6022541" y="5806090"/>
            <a:ext cx="897239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B91731-7619-6345-AF56-C4AD3BE6884A}"/>
              </a:ext>
            </a:extLst>
          </p:cNvPr>
          <p:cNvSpPr txBox="1"/>
          <p:nvPr/>
        </p:nvSpPr>
        <p:spPr>
          <a:xfrm>
            <a:off x="7532923" y="5329037"/>
            <a:ext cx="3611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High </a:t>
            </a:r>
            <a:r>
              <a:rPr lang="da-DK" sz="2800" dirty="0" err="1"/>
              <a:t>coverage</a:t>
            </a:r>
            <a:r>
              <a:rPr lang="da-DK" sz="2800" dirty="0"/>
              <a:t> WGS</a:t>
            </a:r>
          </a:p>
          <a:p>
            <a:r>
              <a:rPr lang="da-DK" sz="2800" dirty="0"/>
              <a:t>(</a:t>
            </a:r>
            <a:r>
              <a:rPr lang="da-DK" sz="2800" dirty="0" err="1"/>
              <a:t>Confirm</a:t>
            </a:r>
            <a:r>
              <a:rPr lang="da-DK" sz="2800" dirty="0"/>
              <a:t> with </a:t>
            </a:r>
            <a:r>
              <a:rPr lang="da-DK" sz="2800" dirty="0" err="1"/>
              <a:t>ddPCR</a:t>
            </a:r>
            <a:r>
              <a:rPr lang="da-DK" sz="28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81CD-B247-864E-B7D9-94A1BCA04979}"/>
              </a:ext>
            </a:extLst>
          </p:cNvPr>
          <p:cNvSpPr txBox="1"/>
          <p:nvPr/>
        </p:nvSpPr>
        <p:spPr>
          <a:xfrm>
            <a:off x="6096000" y="5829352"/>
            <a:ext cx="164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If present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D2EF08-A582-6D45-9D2E-B80B1ADAE2D5}"/>
              </a:ext>
            </a:extLst>
          </p:cNvPr>
          <p:cNvCxnSpPr>
            <a:cxnSpLocks/>
          </p:cNvCxnSpPr>
          <p:nvPr/>
        </p:nvCxnSpPr>
        <p:spPr>
          <a:xfrm>
            <a:off x="6856923" y="2392436"/>
            <a:ext cx="760029" cy="6433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1BA8FB-F830-C049-9965-6412B873C7AE}"/>
              </a:ext>
            </a:extLst>
          </p:cNvPr>
          <p:cNvCxnSpPr>
            <a:cxnSpLocks/>
          </p:cNvCxnSpPr>
          <p:nvPr/>
        </p:nvCxnSpPr>
        <p:spPr>
          <a:xfrm flipV="1">
            <a:off x="6856923" y="3264408"/>
            <a:ext cx="760029" cy="6309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1A22790-B792-E949-9172-3024B599D2E4}"/>
              </a:ext>
            </a:extLst>
          </p:cNvPr>
          <p:cNvSpPr txBox="1"/>
          <p:nvPr/>
        </p:nvSpPr>
        <p:spPr>
          <a:xfrm>
            <a:off x="7545269" y="2890068"/>
            <a:ext cx="2760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Normal T/N </a:t>
            </a:r>
            <a:r>
              <a:rPr lang="da-DK" sz="2800" dirty="0" err="1"/>
              <a:t>study</a:t>
            </a:r>
            <a:endParaRPr lang="da-DK" sz="28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CB3DF-9202-334E-8B02-679C3284894A}"/>
              </a:ext>
            </a:extLst>
          </p:cNvPr>
          <p:cNvCxnSpPr>
            <a:cxnSpLocks/>
          </p:cNvCxnSpPr>
          <p:nvPr/>
        </p:nvCxnSpPr>
        <p:spPr>
          <a:xfrm>
            <a:off x="2449137" y="5778499"/>
            <a:ext cx="478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7ECE4B-754E-1A40-83AB-F92BC94E913C}"/>
              </a:ext>
            </a:extLst>
          </p:cNvPr>
          <p:cNvCxnSpPr>
            <a:cxnSpLocks/>
          </p:cNvCxnSpPr>
          <p:nvPr/>
        </p:nvCxnSpPr>
        <p:spPr>
          <a:xfrm flipV="1">
            <a:off x="6856923" y="5605272"/>
            <a:ext cx="688346" cy="2008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D7508D-F043-124D-818D-8F35C25FFC29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919781" y="5829352"/>
            <a:ext cx="613143" cy="2696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165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Liquid </a:t>
            </a:r>
            <a:r>
              <a:rPr lang="da-DK" err="1"/>
              <a:t>biopsy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21.08.2020</a:t>
            </a:fld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22</a:t>
            </a:fld>
            <a:endParaRPr lang="da-DK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DCF32B63-EF82-48FA-825C-AEB19E2EA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42" y="1484721"/>
            <a:ext cx="8754922" cy="4620232"/>
          </a:xfrm>
          <a:prstGeom prst="rect">
            <a:avLst/>
          </a:prstGeom>
        </p:spPr>
      </p:pic>
      <p:pic>
        <p:nvPicPr>
          <p:cNvPr id="7" name="Picture 7" descr="A picture containing cable, drawing, mirror&#10;&#10;Description generated with very high confidence">
            <a:extLst>
              <a:ext uri="{FF2B5EF4-FFF2-40B4-BE49-F238E27FC236}">
                <a16:creationId xmlns:a16="http://schemas.microsoft.com/office/drawing/2014/main" id="{A35179FA-A6A2-4DEC-A7E4-F388ED769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904" y="3851767"/>
            <a:ext cx="2081863" cy="208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7A20-7B89-2B4E-B20D-766D528B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investigate mammary cancer in dogs?</a:t>
            </a:r>
            <a:r>
              <a:rPr lang="da-DK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A60EC-9628-D441-BAB6-BDB69F115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dogs</a:t>
            </a:r>
          </a:p>
          <a:p>
            <a:pPr lvl="1"/>
            <a:r>
              <a:rPr lang="en-US" dirty="0"/>
              <a:t>High incidence</a:t>
            </a:r>
          </a:p>
          <a:p>
            <a:pPr lvl="1"/>
            <a:r>
              <a:rPr lang="en-US" dirty="0"/>
              <a:t>Diagnostics are insensitive and invasive</a:t>
            </a:r>
          </a:p>
          <a:p>
            <a:pPr lvl="1"/>
            <a:r>
              <a:rPr lang="en-US" dirty="0"/>
              <a:t>Treatment options are limited</a:t>
            </a:r>
          </a:p>
          <a:p>
            <a:r>
              <a:rPr lang="en-US" dirty="0"/>
              <a:t>For humans</a:t>
            </a:r>
          </a:p>
          <a:p>
            <a:pPr lvl="1"/>
            <a:r>
              <a:rPr lang="en-US" dirty="0"/>
              <a:t>Improving a translational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ECB2D-7550-934A-80FD-D17FE1EE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07646-C201-EE42-B5F9-28EE807E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986543-31AF-4E4F-A0D5-420CB82F7D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408110"/>
              </p:ext>
            </p:extLst>
          </p:nvPr>
        </p:nvGraphicFramePr>
        <p:xfrm>
          <a:off x="6533832" y="1825625"/>
          <a:ext cx="4819968" cy="3708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2548">
                  <a:extLst>
                    <a:ext uri="{9D8B030D-6E8A-4147-A177-3AD203B41FA5}">
                      <a16:colId xmlns:a16="http://schemas.microsoft.com/office/drawing/2014/main" val="2030849076"/>
                    </a:ext>
                  </a:extLst>
                </a:gridCol>
                <a:gridCol w="1156970">
                  <a:extLst>
                    <a:ext uri="{9D8B030D-6E8A-4147-A177-3AD203B41FA5}">
                      <a16:colId xmlns:a16="http://schemas.microsoft.com/office/drawing/2014/main" val="587675890"/>
                    </a:ext>
                  </a:extLst>
                </a:gridCol>
                <a:gridCol w="1060450">
                  <a:extLst>
                    <a:ext uri="{9D8B030D-6E8A-4147-A177-3AD203B41FA5}">
                      <a16:colId xmlns:a16="http://schemas.microsoft.com/office/drawing/2014/main" val="27814524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Dogs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Rodents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067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Spontaneous occurrence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65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Similar disease course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Maybe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867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Progression speed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+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++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885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Genetic variation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—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449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Laboratory animals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174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Price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Expensive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Cheap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94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Environment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Same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Different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720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Information on genotype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Bad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Good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567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Diagnostic scheme</a:t>
                      </a:r>
                      <a:endParaRPr lang="en-DK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Different</a:t>
                      </a:r>
                      <a:endParaRPr lang="en-DK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Same</a:t>
                      </a:r>
                      <a:endParaRPr lang="en-DK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995161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F2A11D04-1E50-274B-9A30-59AC0009C9B9}"/>
              </a:ext>
            </a:extLst>
          </p:cNvPr>
          <p:cNvSpPr/>
          <p:nvPr/>
        </p:nvSpPr>
        <p:spPr>
          <a:xfrm>
            <a:off x="9102239" y="5153207"/>
            <a:ext cx="1217398" cy="42459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8974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Description of the mutational landscape</a:t>
            </a:r>
            <a:r>
              <a:rPr lang="da-DK" dirty="0"/>
              <a:t> in</a:t>
            </a:r>
            <a:r>
              <a:rPr lang="en-US" dirty="0"/>
              <a:t> canine mammary carcinomas</a:t>
            </a:r>
            <a:r>
              <a:rPr lang="da-DK" dirty="0"/>
              <a:t>?</a:t>
            </a:r>
            <a:endParaRPr lang="en-US" dirty="0"/>
          </a:p>
          <a:p>
            <a:pPr lvl="1"/>
            <a:r>
              <a:rPr lang="en-US" dirty="0"/>
              <a:t>Correlate with phenotype</a:t>
            </a:r>
          </a:p>
          <a:p>
            <a:pPr lvl="1"/>
            <a:r>
              <a:rPr lang="en-US" dirty="0"/>
              <a:t>Compare with breast cancer</a:t>
            </a:r>
            <a:endParaRPr lang="da-DK" dirty="0"/>
          </a:p>
          <a:p>
            <a:r>
              <a:rPr lang="da-DK" dirty="0"/>
              <a:t>Is </a:t>
            </a:r>
            <a:r>
              <a:rPr lang="en-US" dirty="0"/>
              <a:t>tumor DNA</a:t>
            </a:r>
            <a:r>
              <a:rPr lang="da-DK" dirty="0"/>
              <a:t> present in </a:t>
            </a:r>
            <a:r>
              <a:rPr lang="en-US" dirty="0"/>
              <a:t>blood in</a:t>
            </a:r>
            <a:r>
              <a:rPr lang="da-DK" dirty="0"/>
              <a:t> </a:t>
            </a:r>
            <a:r>
              <a:rPr lang="en-US" dirty="0"/>
              <a:t>dogs with mammary carcinoma</a:t>
            </a:r>
            <a:r>
              <a:rPr lang="da-DK" dirty="0"/>
              <a:t>?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71700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Description of the mutational landscape</a:t>
            </a:r>
            <a:r>
              <a:rPr lang="da-DK" b="1" dirty="0"/>
              <a:t> in</a:t>
            </a:r>
            <a:r>
              <a:rPr lang="en-US" b="1" dirty="0"/>
              <a:t> canine mammary carcinomas</a:t>
            </a:r>
            <a:r>
              <a:rPr lang="da-DK" b="1" dirty="0"/>
              <a:t>?</a:t>
            </a:r>
            <a:endParaRPr lang="en-US" b="1" dirty="0"/>
          </a:p>
          <a:p>
            <a:pPr lvl="1"/>
            <a:r>
              <a:rPr lang="en-US" b="1" dirty="0"/>
              <a:t>Correlate with phenotype</a:t>
            </a:r>
          </a:p>
          <a:p>
            <a:pPr lvl="1"/>
            <a:r>
              <a:rPr lang="en-US" b="1" dirty="0"/>
              <a:t>Compare with breast cancer</a:t>
            </a:r>
            <a:endParaRPr lang="da-DK" b="1" dirty="0"/>
          </a:p>
          <a:p>
            <a:r>
              <a:rPr lang="da-DK" dirty="0"/>
              <a:t>Is </a:t>
            </a:r>
            <a:r>
              <a:rPr lang="en-US" dirty="0"/>
              <a:t>tumor DNA</a:t>
            </a:r>
            <a:r>
              <a:rPr lang="da-DK" dirty="0"/>
              <a:t> present in </a:t>
            </a:r>
            <a:r>
              <a:rPr lang="en-US" dirty="0"/>
              <a:t>blood in</a:t>
            </a:r>
            <a:r>
              <a:rPr lang="da-DK" dirty="0"/>
              <a:t> </a:t>
            </a:r>
            <a:r>
              <a:rPr lang="en-US" dirty="0"/>
              <a:t>dogs with mammary carcinoma</a:t>
            </a:r>
            <a:r>
              <a:rPr lang="da-DK" dirty="0"/>
              <a:t>?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74968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E8EA-CE80-2341-8B2E-FC5F8B2B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Mutational landscape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0FF98-88DE-454A-A111-1C085C88E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8D331-F494-DA40-A08F-3FFD11CCA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1E5B959-E3A7-594B-8D92-59250942A141}"/>
              </a:ext>
            </a:extLst>
          </p:cNvPr>
          <p:cNvGrpSpPr/>
          <p:nvPr/>
        </p:nvGrpSpPr>
        <p:grpSpPr>
          <a:xfrm>
            <a:off x="588962" y="1485901"/>
            <a:ext cx="10746262" cy="4281743"/>
            <a:chOff x="6359841" y="3149205"/>
            <a:chExt cx="8006764" cy="296895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3E9FB50-F3C4-3E44-A3B0-D3730FB6034B}"/>
                </a:ext>
              </a:extLst>
            </p:cNvPr>
            <p:cNvGrpSpPr/>
            <p:nvPr/>
          </p:nvGrpSpPr>
          <p:grpSpPr>
            <a:xfrm>
              <a:off x="6359841" y="3149205"/>
              <a:ext cx="8006764" cy="2968959"/>
              <a:chOff x="6359841" y="3149205"/>
              <a:chExt cx="8006764" cy="2968959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4EBA1B2-C19A-7849-B1FC-546BE0EC56F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359841" y="3149205"/>
                <a:ext cx="8006764" cy="2968959"/>
                <a:chOff x="10183019" y="4125431"/>
                <a:chExt cx="5371072" cy="2222368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64D5FD69-8185-3E4C-A4E3-1ED295F09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183019" y="4125431"/>
                  <a:ext cx="3576211" cy="2121827"/>
                </a:xfrm>
                <a:prstGeom prst="rect">
                  <a:avLst/>
                </a:prstGeom>
              </p:spPr>
            </p:pic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2D53E36C-44E0-AE45-87DE-FE177D0A2BD7}"/>
                    </a:ext>
                  </a:extLst>
                </p:cNvPr>
                <p:cNvSpPr txBox="1"/>
                <p:nvPr/>
              </p:nvSpPr>
              <p:spPr>
                <a:xfrm>
                  <a:off x="10183019" y="6235977"/>
                  <a:ext cx="5371072" cy="11182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45719" tIns="45719" rIns="45719" bIns="45719" numCol="1" spcCol="38100" rtlCol="0" anchor="t">
                  <a:spAutoFit/>
                </a:bodyPr>
                <a:lstStyle/>
                <a:p>
                  <a:r>
                    <a:rPr kumimoji="0" lang="da-DK" sz="800" b="0" i="0" u="none" strike="noStrike" cap="none" spc="0" normalizeH="0" baseline="0" err="1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Edited</a:t>
                  </a:r>
                  <a:r>
                    <a:rPr kumimoji="0" lang="da-DK" sz="800" b="0" i="0" u="none" strike="noStrike" cap="none" spc="0" normalizeH="0" baseline="0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 from </a:t>
                  </a:r>
                  <a:r>
                    <a:rPr kumimoji="0" lang="da-DK" sz="800" b="0" i="0" u="none" strike="noStrike" cap="none" spc="0" normalizeH="0" baseline="0" err="1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publicdomainpictures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 and http://</a:t>
                  </a:r>
                  <a:r>
                    <a:rPr lang="da-DK" sz="800" err="1">
                      <a:solidFill>
                        <a:schemeClr val="bg1">
                          <a:lumMod val="65000"/>
                        </a:schemeClr>
                      </a:solidFill>
                    </a:rPr>
                    <a:t>clinchem.aaccjnls.org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/</a:t>
                  </a:r>
                  <a:r>
                    <a:rPr lang="da-DK" sz="800" err="1">
                      <a:solidFill>
                        <a:schemeClr val="bg1">
                          <a:lumMod val="65000"/>
                        </a:schemeClr>
                      </a:solidFill>
                    </a:rPr>
                    <a:t>content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/59/1/127</a:t>
                  </a:r>
                  <a:endParaRPr kumimoji="0" lang="da-DK" sz="800" b="0" i="0" u="none" strike="noStrike" cap="none" spc="0" normalizeH="0" baseline="0">
                    <a:ln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Verdana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41480-D636-014E-A870-C0C4BA9CC375}"/>
                  </a:ext>
                </a:extLst>
              </p:cNvPr>
              <p:cNvSpPr txBox="1"/>
              <p:nvPr/>
            </p:nvSpPr>
            <p:spPr>
              <a:xfrm>
                <a:off x="11410570" y="3621417"/>
                <a:ext cx="2314937" cy="320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sz="2400"/>
                  <a:t>Tumor mutations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180022F-A090-884C-9E88-4AFE4898E3BF}"/>
                  </a:ext>
                </a:extLst>
              </p:cNvPr>
              <p:cNvSpPr txBox="1"/>
              <p:nvPr/>
            </p:nvSpPr>
            <p:spPr>
              <a:xfrm>
                <a:off x="11410570" y="4448020"/>
                <a:ext cx="2042932" cy="320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sz="2400" err="1"/>
                  <a:t>Genetic</a:t>
                </a:r>
                <a:r>
                  <a:rPr lang="da-DK" sz="2400"/>
                  <a:t> variation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DD9BD62E-885E-DF40-BDF6-4FBE9E939E55}"/>
                  </a:ext>
                </a:extLst>
              </p:cNvPr>
              <p:cNvCxnSpPr>
                <a:cxnSpLocks/>
                <a:stCxn id="9" idx="1"/>
              </p:cNvCxnSpPr>
              <p:nvPr/>
            </p:nvCxnSpPr>
            <p:spPr>
              <a:xfrm flipH="1" flipV="1">
                <a:off x="10561899" y="3744411"/>
                <a:ext cx="848671" cy="370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F9756974-7009-A342-951E-10E3760BAC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376704" y="4682435"/>
                <a:ext cx="1033866" cy="1243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2FA0BA9-B96D-7D4F-854F-3CADBA70B7CF}"/>
                </a:ext>
              </a:extLst>
            </p:cNvPr>
            <p:cNvGrpSpPr/>
            <p:nvPr/>
          </p:nvGrpSpPr>
          <p:grpSpPr>
            <a:xfrm>
              <a:off x="10329111" y="3781477"/>
              <a:ext cx="227648" cy="986662"/>
              <a:chOff x="10329111" y="3781477"/>
              <a:chExt cx="227648" cy="98666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EEC047B-B2E3-E246-AD79-12A72D180A90}"/>
                  </a:ext>
                </a:extLst>
              </p:cNvPr>
              <p:cNvSpPr/>
              <p:nvPr/>
            </p:nvSpPr>
            <p:spPr>
              <a:xfrm>
                <a:off x="10329111" y="3781477"/>
                <a:ext cx="67386" cy="986662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0206772-0677-9F4A-9E0A-6A09637A5B98}"/>
                  </a:ext>
                </a:extLst>
              </p:cNvPr>
              <p:cNvSpPr/>
              <p:nvPr/>
            </p:nvSpPr>
            <p:spPr>
              <a:xfrm>
                <a:off x="10486017" y="3781477"/>
                <a:ext cx="70742" cy="482839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033A93D-39D2-344A-AEF7-5132FF338D06}"/>
              </a:ext>
            </a:extLst>
          </p:cNvPr>
          <p:cNvSpPr txBox="1"/>
          <p:nvPr/>
        </p:nvSpPr>
        <p:spPr>
          <a:xfrm>
            <a:off x="5605153" y="4304355"/>
            <a:ext cx="6151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/>
              <a:t>Mutations in tumor – </a:t>
            </a:r>
            <a:r>
              <a:rPr lang="da-DK" sz="2400" b="1" err="1"/>
              <a:t>individual</a:t>
            </a:r>
            <a:r>
              <a:rPr lang="da-DK" sz="2400" b="1"/>
              <a:t> variation = </a:t>
            </a:r>
          </a:p>
          <a:p>
            <a:pPr algn="ctr"/>
            <a:r>
              <a:rPr lang="da-DK" sz="2400" b="1" err="1"/>
              <a:t>Somatic</a:t>
            </a:r>
            <a:r>
              <a:rPr lang="da-DK" sz="2400" b="1"/>
              <a:t> mutations </a:t>
            </a:r>
          </a:p>
          <a:p>
            <a:pPr algn="ctr"/>
            <a:endParaRPr lang="da-DK" sz="2400" b="1"/>
          </a:p>
        </p:txBody>
      </p:sp>
    </p:spTree>
    <p:extLst>
      <p:ext uri="{BB962C8B-B14F-4D97-AF65-F5344CB8AC3E}">
        <p14:creationId xmlns:p14="http://schemas.microsoft.com/office/powerpoint/2010/main" val="1610979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Description of the mutational landscape</a:t>
            </a:r>
            <a:r>
              <a:rPr lang="da-DK" dirty="0"/>
              <a:t> in</a:t>
            </a:r>
            <a:r>
              <a:rPr lang="en-US" dirty="0"/>
              <a:t> canine mammary carcinomas</a:t>
            </a:r>
            <a:r>
              <a:rPr lang="da-DK" dirty="0"/>
              <a:t>?</a:t>
            </a:r>
            <a:endParaRPr lang="en-US" dirty="0"/>
          </a:p>
          <a:p>
            <a:pPr lvl="1"/>
            <a:r>
              <a:rPr lang="en-US" dirty="0"/>
              <a:t>Correlate with phenotype</a:t>
            </a:r>
          </a:p>
          <a:p>
            <a:pPr lvl="1"/>
            <a:r>
              <a:rPr lang="en-US" dirty="0"/>
              <a:t>Compare with breast cancer</a:t>
            </a:r>
            <a:endParaRPr lang="da-DK" dirty="0"/>
          </a:p>
          <a:p>
            <a:r>
              <a:rPr lang="da-DK" b="1" dirty="0"/>
              <a:t>Is </a:t>
            </a:r>
            <a:r>
              <a:rPr lang="en-US" b="1" dirty="0"/>
              <a:t>tumor DNA</a:t>
            </a:r>
            <a:r>
              <a:rPr lang="da-DK" b="1" dirty="0"/>
              <a:t> present in </a:t>
            </a:r>
            <a:r>
              <a:rPr lang="en-US" b="1" dirty="0"/>
              <a:t>blood in</a:t>
            </a:r>
            <a:r>
              <a:rPr lang="da-DK" b="1" dirty="0"/>
              <a:t> </a:t>
            </a:r>
            <a:r>
              <a:rPr lang="en-US" b="1" dirty="0"/>
              <a:t>dogs with mammary carcinoma</a:t>
            </a:r>
            <a:r>
              <a:rPr lang="da-DK" b="1" dirty="0"/>
              <a:t>?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32147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854"/>
          <a:stretch/>
        </p:blipFill>
        <p:spPr bwMode="auto">
          <a:xfrm>
            <a:off x="3192943" y="2439797"/>
            <a:ext cx="4284865" cy="433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 as a biomarker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C452AA3-2B3B-C54E-8223-C142023A8D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6611" y="1689570"/>
            <a:ext cx="10758324" cy="471080"/>
          </a:xfrm>
        </p:spPr>
        <p:txBody>
          <a:bodyPr/>
          <a:lstStyle/>
          <a:p>
            <a:r>
              <a:rPr lang="en-US" dirty="0"/>
              <a:t>Are the mutations in the tumor present in the blood?</a:t>
            </a:r>
            <a:endParaRPr lang="en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DB7C-18FD-834B-826E-2A2AB13D1D47}"/>
              </a:ext>
            </a:extLst>
          </p:cNvPr>
          <p:cNvSpPr txBox="1"/>
          <p:nvPr/>
        </p:nvSpPr>
        <p:spPr>
          <a:xfrm>
            <a:off x="4207951" y="5726286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2A04408-F8B3-C044-A45C-83EDF33A8C72}"/>
              </a:ext>
            </a:extLst>
          </p:cNvPr>
          <p:cNvSpPr/>
          <p:nvPr/>
        </p:nvSpPr>
        <p:spPr>
          <a:xfrm flipH="1" flipV="1">
            <a:off x="6789329" y="5376975"/>
            <a:ext cx="390453" cy="390453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B9F82C-495E-FC4B-A8EA-6751C1EC085C}"/>
              </a:ext>
            </a:extLst>
          </p:cNvPr>
          <p:cNvSpPr/>
          <p:nvPr/>
        </p:nvSpPr>
        <p:spPr>
          <a:xfrm flipH="1" flipV="1">
            <a:off x="5900773" y="4709626"/>
            <a:ext cx="390453" cy="390453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733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9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err="1"/>
              <a:t>Biopsy</a:t>
            </a:r>
            <a:r>
              <a:rPr lang="da-DK" sz="2400"/>
              <a:t> of tumor</a:t>
            </a:r>
          </a:p>
          <a:p>
            <a:endParaRPr lang="da-DK" sz="2000"/>
          </a:p>
          <a:p>
            <a:endParaRPr lang="da-DK" sz="2400"/>
          </a:p>
          <a:p>
            <a:endParaRPr lang="da-DK" sz="2400"/>
          </a:p>
          <a:p>
            <a:r>
              <a:rPr lang="da-DK" sz="2400"/>
              <a:t>Blood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15780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2712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9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3008</Words>
  <Application>Microsoft Office PowerPoint</Application>
  <PresentationFormat>Widescreen</PresentationFormat>
  <Paragraphs>314</Paragraphs>
  <Slides>22</Slides>
  <Notes>21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Why investigate mammary cancer in dogs? </vt:lpstr>
      <vt:lpstr>Why investigate mammary cancer in dogs? </vt:lpstr>
      <vt:lpstr>Aims</vt:lpstr>
      <vt:lpstr>Aims</vt:lpstr>
      <vt:lpstr>Mutational landscape</vt:lpstr>
      <vt:lpstr>Aims</vt:lpstr>
      <vt:lpstr>Cell-free DNA as a biomarker</vt:lpstr>
      <vt:lpstr>Data collection</vt:lpstr>
      <vt:lpstr>ctDNA – Limitations</vt:lpstr>
      <vt:lpstr>ctDNA – Limitations</vt:lpstr>
      <vt:lpstr>ctDNA study - Sequencing</vt:lpstr>
      <vt:lpstr>RNAseq - Aim</vt:lpstr>
      <vt:lpstr>RNAseq - Limitations</vt:lpstr>
      <vt:lpstr>Clinical challenges Staging</vt:lpstr>
      <vt:lpstr>Clinical challenges Staging</vt:lpstr>
      <vt:lpstr>Research questions - Tumor/normal study</vt:lpstr>
      <vt:lpstr>Clinical challenges Staging</vt:lpstr>
      <vt:lpstr>Background</vt:lpstr>
      <vt:lpstr>ctDNA study - Aim</vt:lpstr>
      <vt:lpstr>Study design – Sample Processing</vt:lpstr>
      <vt:lpstr>Liquid biopsy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Emilie Søborg Agger</dc:creator>
  <cp:lastModifiedBy>Sophie Emilie Søborg Agger</cp:lastModifiedBy>
  <cp:revision>14</cp:revision>
  <dcterms:created xsi:type="dcterms:W3CDTF">2020-06-04T09:31:05Z</dcterms:created>
  <dcterms:modified xsi:type="dcterms:W3CDTF">2020-08-21T11:51:56Z</dcterms:modified>
</cp:coreProperties>
</file>

<file path=docProps/thumbnail.jpeg>
</file>